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0" r:id="rId4"/>
    <p:sldMasterId id="2147483701" r:id="rId5"/>
    <p:sldMasterId id="214748370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F9A5C1-CC16-4A5E-A108-E3B81FAAED99}">
  <a:tblStyle styleId="{76F9A5C1-CC16-4A5E-A108-E3B81FAAED99}"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350" name="Google Shape;35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47f7596f71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47f7596f71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what we’ve seen in other communities, communities often hit a “glass ceiling” on growth. This “glass ceiling” is caused by the lack of a vendor-neutral entity to ensure assets are managed, open and transparent governance exists, and the need for a diverse ecosystem to drive further investment.</a:t>
            </a:r>
            <a:endParaRPr/>
          </a:p>
        </p:txBody>
      </p:sp>
      <p:sp>
        <p:nvSpPr>
          <p:cNvPr id="454" name="Google Shape;454;g247f7596f71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498" name="Google Shape;498;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9940add3c0_0_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But most importantly, this is done sustainably. This means that the projects and working groups are structured and governed to drive forward for decades to come, using the same formula for </a:t>
            </a:r>
            <a:r>
              <a:rPr lang="en-US"/>
              <a:t>success</a:t>
            </a:r>
            <a:r>
              <a:rPr lang="en-US"/>
              <a:t> we’ve seen in over 450 open source projects hosted at the Linux Foundation.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(explain chart)</a:t>
            </a:r>
            <a:endParaRPr/>
          </a:p>
        </p:txBody>
      </p:sp>
      <p:sp>
        <p:nvSpPr>
          <p:cNvPr id="504" name="Google Shape;504;g9940add3c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522" name="Google Shape;522;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18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a:t>
            </a:r>
            <a:r>
              <a:rPr lang="en-US"/>
              <a:t> </a:t>
            </a:r>
            <a:endParaRPr/>
          </a:p>
          <a:p>
            <a:pPr indent="0" lvl="0" marL="0" rtl="0" algn="l">
              <a:spcBef>
                <a:spcPts val="0"/>
              </a:spcBef>
              <a:spcAft>
                <a:spcPts val="0"/>
              </a:spcAft>
              <a:buNone/>
            </a:pPr>
            <a:r>
              <a:t/>
            </a:r>
            <a:endParaRPr/>
          </a:p>
        </p:txBody>
      </p:sp>
      <p:sp>
        <p:nvSpPr>
          <p:cNvPr id="544" name="Google Shape;544;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4828fa345c_1_17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64" name="Google Shape;564;g24828fa345c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357" name="Google Shape;357;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698" name="Google Shape;69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707" name="Google Shape;707;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718" name="Google Shape;718;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731" name="Google Shape;731;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741" name="Google Shape;741;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762" name="Google Shape;76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5" name="Google Shape;805;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831" name="Google Shape;831;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180eb2fa0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180eb2fa0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d852684e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d852684e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57" name="Google Shape;95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965" name="Google Shape;96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3f3c837352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3f3c83735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23f3c837352_0_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7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6.png"/><Relationship Id="rId3" Type="http://schemas.openxmlformats.org/officeDocument/2006/relationships/image" Target="../media/image20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7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 Id="rId3" Type="http://schemas.openxmlformats.org/officeDocument/2006/relationships/image" Target="../media/image16.png"/><Relationship Id="rId4" Type="http://schemas.openxmlformats.org/officeDocument/2006/relationships/image" Target="../media/image3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 Id="rId3"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6.png"/><Relationship Id="rId4"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7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pic>
        <p:nvPicPr>
          <p:cNvPr id="87" name="Google Shape;87;p1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88" name="Google Shape;88;p14"/>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9" name="Google Shape;89;p14"/>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90" name="Google Shape;90;p14"/>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1" name="Shape 91"/>
        <p:cNvGrpSpPr/>
        <p:nvPr/>
      </p:nvGrpSpPr>
      <p:grpSpPr>
        <a:xfrm>
          <a:off x="0" y="0"/>
          <a:ext cx="0" cy="0"/>
          <a:chOff x="0" y="0"/>
          <a:chExt cx="0" cy="0"/>
        </a:xfrm>
      </p:grpSpPr>
      <p:sp>
        <p:nvSpPr>
          <p:cNvPr id="92" name="Google Shape;92;p1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93" name="Google Shape;93;p1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94" name="Google Shape;94;p1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95" name="Google Shape;95;p15"/>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96" name="Google Shape;96;p1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97" name="Google Shape;97;p1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98" name="Google Shape;98;p1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9" name="Shape 99"/>
        <p:cNvGrpSpPr/>
        <p:nvPr/>
      </p:nvGrpSpPr>
      <p:grpSpPr>
        <a:xfrm>
          <a:off x="0" y="0"/>
          <a:ext cx="0" cy="0"/>
          <a:chOff x="0" y="0"/>
          <a:chExt cx="0" cy="0"/>
        </a:xfrm>
      </p:grpSpPr>
      <p:pic>
        <p:nvPicPr>
          <p:cNvPr id="100" name="Google Shape;100;p16"/>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101" name="Google Shape;101;p16"/>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2" name="Google Shape;102;p16"/>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103" name="Google Shape;103;p16"/>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04" name="Shape 104"/>
        <p:cNvGrpSpPr/>
        <p:nvPr/>
      </p:nvGrpSpPr>
      <p:grpSpPr>
        <a:xfrm>
          <a:off x="0" y="0"/>
          <a:ext cx="0" cy="0"/>
          <a:chOff x="0" y="0"/>
          <a:chExt cx="0" cy="0"/>
        </a:xfrm>
      </p:grpSpPr>
      <p:sp>
        <p:nvSpPr>
          <p:cNvPr id="105" name="Google Shape;105;p17"/>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06" name="Google Shape;106;p1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107" name="Google Shape;107;p17"/>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108" name="Google Shape;108;p17"/>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109" name="Google Shape;109;p1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110" name="Google Shape;110;p1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111" name="Google Shape;111;p1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112" name="Google Shape;112;p17"/>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3" name="Google Shape;113;p17"/>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4" name="Google Shape;114;p17"/>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115" name="Shape 115"/>
        <p:cNvGrpSpPr/>
        <p:nvPr/>
      </p:nvGrpSpPr>
      <p:grpSpPr>
        <a:xfrm>
          <a:off x="0" y="0"/>
          <a:ext cx="0" cy="0"/>
          <a:chOff x="0" y="0"/>
          <a:chExt cx="0" cy="0"/>
        </a:xfrm>
      </p:grpSpPr>
      <p:sp>
        <p:nvSpPr>
          <p:cNvPr id="116" name="Google Shape;116;p18"/>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17" name="Google Shape;117;p18"/>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18" name="Google Shape;118;p1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19" name="Google Shape;119;p1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0" name="Google Shape;120;p18"/>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1" name="Google Shape;121;p1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2" name="Google Shape;122;p1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23" name="Shape 123"/>
        <p:cNvGrpSpPr/>
        <p:nvPr/>
      </p:nvGrpSpPr>
      <p:grpSpPr>
        <a:xfrm>
          <a:off x="0" y="0"/>
          <a:ext cx="0" cy="0"/>
          <a:chOff x="0" y="0"/>
          <a:chExt cx="0" cy="0"/>
        </a:xfrm>
      </p:grpSpPr>
      <p:sp>
        <p:nvSpPr>
          <p:cNvPr id="124" name="Google Shape;124;p1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125" name="Google Shape;125;p19"/>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126" name="Google Shape;126;p1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27" name="Google Shape;127;p1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28" name="Google Shape;128;p19"/>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9" name="Google Shape;129;p1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0" name="Google Shape;130;p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1" name="Shape 131"/>
        <p:cNvGrpSpPr/>
        <p:nvPr/>
      </p:nvGrpSpPr>
      <p:grpSpPr>
        <a:xfrm>
          <a:off x="0" y="0"/>
          <a:ext cx="0" cy="0"/>
          <a:chOff x="0" y="0"/>
          <a:chExt cx="0" cy="0"/>
        </a:xfrm>
      </p:grpSpPr>
      <p:sp>
        <p:nvSpPr>
          <p:cNvPr id="132" name="Google Shape;132;p2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133" name="Google Shape;133;p2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134" name="Google Shape;134;p2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135" name="Google Shape;135;p20"/>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6" name="Google Shape;136;p2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37" name="Google Shape;137;p2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38" name="Shape 138"/>
        <p:cNvGrpSpPr/>
        <p:nvPr/>
      </p:nvGrpSpPr>
      <p:grpSpPr>
        <a:xfrm>
          <a:off x="0" y="0"/>
          <a:ext cx="0" cy="0"/>
          <a:chOff x="0" y="0"/>
          <a:chExt cx="0" cy="0"/>
        </a:xfrm>
      </p:grpSpPr>
      <p:sp>
        <p:nvSpPr>
          <p:cNvPr id="139" name="Google Shape;139;p21"/>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140" name="Google Shape;140;p21"/>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141" name="Google Shape;141;p21"/>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2" name="Google Shape;142;p2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43" name="Google Shape;143;p2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146" name="Google Shape;146;p22"/>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7" name="Google Shape;147;p2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3"/>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151" name="Google Shape;151;p23"/>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152" name="Shape 152"/>
        <p:cNvGrpSpPr/>
        <p:nvPr/>
      </p:nvGrpSpPr>
      <p:grpSpPr>
        <a:xfrm>
          <a:off x="0" y="0"/>
          <a:ext cx="0" cy="0"/>
          <a:chOff x="0" y="0"/>
          <a:chExt cx="0" cy="0"/>
        </a:xfrm>
      </p:grpSpPr>
      <p:pic>
        <p:nvPicPr>
          <p:cNvPr id="153" name="Google Shape;153;p24"/>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154" name="Google Shape;154;p24"/>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5" name="Google Shape;155;p24"/>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6" name="Google Shape;156;p24"/>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57" name="Google Shape;157;p24"/>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158" name="Google Shape;158;p24"/>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159" name="Google Shape;159;p24"/>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0" name="Google Shape;160;p24"/>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163" name="Google Shape;163;p25"/>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164" name="Google Shape;164;p25"/>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25"/>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166" name="Google Shape;166;p25"/>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167" name="Shape 167"/>
        <p:cNvGrpSpPr/>
        <p:nvPr/>
      </p:nvGrpSpPr>
      <p:grpSpPr>
        <a:xfrm>
          <a:off x="0" y="0"/>
          <a:ext cx="0" cy="0"/>
          <a:chOff x="0" y="0"/>
          <a:chExt cx="0" cy="0"/>
        </a:xfrm>
      </p:grpSpPr>
      <p:pic>
        <p:nvPicPr>
          <p:cNvPr id="168" name="Google Shape;168;p26"/>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169" name="Shape 169"/>
        <p:cNvGrpSpPr/>
        <p:nvPr/>
      </p:nvGrpSpPr>
      <p:grpSpPr>
        <a:xfrm>
          <a:off x="0" y="0"/>
          <a:ext cx="0" cy="0"/>
          <a:chOff x="0" y="0"/>
          <a:chExt cx="0" cy="0"/>
        </a:xfrm>
      </p:grpSpPr>
      <p:sp>
        <p:nvSpPr>
          <p:cNvPr id="170" name="Google Shape;170;p27"/>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171" name="Google Shape;171;p27"/>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172" name="Google Shape;172;p27"/>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3" name="Google Shape;173;p27"/>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174" name="Google Shape;174;p27"/>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175" name="Google Shape;175;p27"/>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176" name="Google Shape;176;p27"/>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7" name="Google Shape;177;p27"/>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82" name="Shape 182"/>
        <p:cNvGrpSpPr/>
        <p:nvPr/>
      </p:nvGrpSpPr>
      <p:grpSpPr>
        <a:xfrm>
          <a:off x="0" y="0"/>
          <a:ext cx="0" cy="0"/>
          <a:chOff x="0" y="0"/>
          <a:chExt cx="0" cy="0"/>
        </a:xfrm>
      </p:grpSpPr>
      <p:sp>
        <p:nvSpPr>
          <p:cNvPr id="183" name="Google Shape;183;p2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8" name="Google Shape;188;p2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89" name="Google Shape;189;p2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 name="Google Shape;190;p29"/>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91" name="Shape 191"/>
        <p:cNvGrpSpPr/>
        <p:nvPr/>
      </p:nvGrpSpPr>
      <p:grpSpPr>
        <a:xfrm>
          <a:off x="0" y="0"/>
          <a:ext cx="0" cy="0"/>
          <a:chOff x="0" y="0"/>
          <a:chExt cx="0" cy="0"/>
        </a:xfrm>
      </p:grpSpPr>
      <p:sp>
        <p:nvSpPr>
          <p:cNvPr id="192" name="Google Shape;192;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93" name="Google Shape;193;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94" name="Google Shape;194;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95" name="Google Shape;195;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96" name="Google Shape;196;p30"/>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7" name="Google Shape;197;p30"/>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98" name="Google Shape;198;p30"/>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99" name="Shape 199"/>
        <p:cNvGrpSpPr/>
        <p:nvPr/>
      </p:nvGrpSpPr>
      <p:grpSpPr>
        <a:xfrm>
          <a:off x="0" y="0"/>
          <a:ext cx="0" cy="0"/>
          <a:chOff x="0" y="0"/>
          <a:chExt cx="0" cy="0"/>
        </a:xfrm>
      </p:grpSpPr>
      <p:sp>
        <p:nvSpPr>
          <p:cNvPr id="200" name="Google Shape;200;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1" name="Google Shape;201;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02" name="Google Shape;202;p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03" name="Google Shape;203;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204" name="Google Shape;204;p31"/>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1"/>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p31"/>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07" name="Shape 207"/>
        <p:cNvGrpSpPr/>
        <p:nvPr/>
      </p:nvGrpSpPr>
      <p:grpSpPr>
        <a:xfrm>
          <a:off x="0" y="0"/>
          <a:ext cx="0" cy="0"/>
          <a:chOff x="0" y="0"/>
          <a:chExt cx="0" cy="0"/>
        </a:xfrm>
      </p:grpSpPr>
      <p:sp>
        <p:nvSpPr>
          <p:cNvPr id="208" name="Google Shape;208;p3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10" name="Google Shape;210;p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211" name="Google Shape;211;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12" name="Google Shape;212;p32"/>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13" name="Shape 213"/>
        <p:cNvGrpSpPr/>
        <p:nvPr/>
      </p:nvGrpSpPr>
      <p:grpSpPr>
        <a:xfrm>
          <a:off x="0" y="0"/>
          <a:ext cx="0" cy="0"/>
          <a:chOff x="0" y="0"/>
          <a:chExt cx="0" cy="0"/>
        </a:xfrm>
      </p:grpSpPr>
      <p:sp>
        <p:nvSpPr>
          <p:cNvPr id="214" name="Google Shape;214;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3"/>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17" name="Google Shape;217;p33"/>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18" name="Shape 218"/>
        <p:cNvGrpSpPr/>
        <p:nvPr/>
      </p:nvGrpSpPr>
      <p:grpSpPr>
        <a:xfrm>
          <a:off x="0" y="0"/>
          <a:ext cx="0" cy="0"/>
          <a:chOff x="0" y="0"/>
          <a:chExt cx="0" cy="0"/>
        </a:xfrm>
      </p:grpSpPr>
      <p:sp>
        <p:nvSpPr>
          <p:cNvPr id="219" name="Google Shape;219;p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4"/>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21" name="Google Shape;221;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22" name="Google Shape;222;p34"/>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3" name="Shape 223"/>
        <p:cNvGrpSpPr/>
        <p:nvPr/>
      </p:nvGrpSpPr>
      <p:grpSpPr>
        <a:xfrm>
          <a:off x="0" y="0"/>
          <a:ext cx="0" cy="0"/>
          <a:chOff x="0" y="0"/>
          <a:chExt cx="0" cy="0"/>
        </a:xfrm>
      </p:grpSpPr>
      <p:sp>
        <p:nvSpPr>
          <p:cNvPr id="224" name="Google Shape;224;p3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25" name="Google Shape;225;p3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26" name="Google Shape;226;p3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27" name="Google Shape;227;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228" name="Google Shape;228;p35"/>
          <p:cNvGrpSpPr/>
          <p:nvPr/>
        </p:nvGrpSpPr>
        <p:grpSpPr>
          <a:xfrm>
            <a:off x="6971838" y="-12"/>
            <a:ext cx="2174881" cy="1450030"/>
            <a:chOff x="6098378" y="5"/>
            <a:chExt cx="3045625" cy="2030570"/>
          </a:xfrm>
        </p:grpSpPr>
        <p:sp>
          <p:nvSpPr>
            <p:cNvPr id="229" name="Google Shape;229;p3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3" name="Google Shape;233;p3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34" name="Google Shape;234;p3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5" name="Shape 235"/>
        <p:cNvGrpSpPr/>
        <p:nvPr/>
      </p:nvGrpSpPr>
      <p:grpSpPr>
        <a:xfrm>
          <a:off x="0" y="0"/>
          <a:ext cx="0" cy="0"/>
          <a:chOff x="0" y="0"/>
          <a:chExt cx="0" cy="0"/>
        </a:xfrm>
      </p:grpSpPr>
      <p:sp>
        <p:nvSpPr>
          <p:cNvPr id="236" name="Google Shape;236;p36"/>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6"/>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39" name="Google Shape;239;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240" name="Google Shape;240;p36"/>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6"/>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42" name="Google Shape;242;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3" name="Shape 243"/>
        <p:cNvGrpSpPr/>
        <p:nvPr/>
      </p:nvGrpSpPr>
      <p:grpSpPr>
        <a:xfrm>
          <a:off x="0" y="0"/>
          <a:ext cx="0" cy="0"/>
          <a:chOff x="0" y="0"/>
          <a:chExt cx="0" cy="0"/>
        </a:xfrm>
      </p:grpSpPr>
      <p:sp>
        <p:nvSpPr>
          <p:cNvPr id="244" name="Google Shape;24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45" name="Google Shape;245;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46" name="Google Shape;246;p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7" name="Shape 247"/>
        <p:cNvGrpSpPr/>
        <p:nvPr/>
      </p:nvGrpSpPr>
      <p:grpSpPr>
        <a:xfrm>
          <a:off x="0" y="0"/>
          <a:ext cx="0" cy="0"/>
          <a:chOff x="0" y="0"/>
          <a:chExt cx="0" cy="0"/>
        </a:xfrm>
      </p:grpSpPr>
      <p:sp>
        <p:nvSpPr>
          <p:cNvPr id="248" name="Google Shape;248;p38"/>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8"/>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50" name="Google Shape;250;p38"/>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51" name="Google Shape;251;p3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52" name="Google Shape;25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53" name="Google Shape;253;p38"/>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54" name="Google Shape;254;p3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55" name="Shape 255"/>
        <p:cNvGrpSpPr/>
        <p:nvPr/>
      </p:nvGrpSpPr>
      <p:grpSpPr>
        <a:xfrm>
          <a:off x="0" y="0"/>
          <a:ext cx="0" cy="0"/>
          <a:chOff x="0" y="0"/>
          <a:chExt cx="0" cy="0"/>
        </a:xfrm>
      </p:grpSpPr>
      <p:grpSp>
        <p:nvGrpSpPr>
          <p:cNvPr id="256" name="Google Shape;256;p39"/>
          <p:cNvGrpSpPr/>
          <p:nvPr/>
        </p:nvGrpSpPr>
        <p:grpSpPr>
          <a:xfrm>
            <a:off x="6098378" y="5"/>
            <a:ext cx="3045625" cy="2030570"/>
            <a:chOff x="6098378" y="5"/>
            <a:chExt cx="3045625" cy="2030570"/>
          </a:xfrm>
        </p:grpSpPr>
        <p:sp>
          <p:nvSpPr>
            <p:cNvPr id="257" name="Google Shape;257;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 name="Google Shape;261;p39"/>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62" name="Google Shape;262;p39"/>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63" name="Google Shape;263;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64" name="Google Shape;264;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65" name="Shape 265"/>
        <p:cNvGrpSpPr/>
        <p:nvPr/>
      </p:nvGrpSpPr>
      <p:grpSpPr>
        <a:xfrm>
          <a:off x="0" y="0"/>
          <a:ext cx="0" cy="0"/>
          <a:chOff x="0" y="0"/>
          <a:chExt cx="0" cy="0"/>
        </a:xfrm>
      </p:grpSpPr>
      <p:grpSp>
        <p:nvGrpSpPr>
          <p:cNvPr id="266" name="Google Shape;266;p40"/>
          <p:cNvGrpSpPr/>
          <p:nvPr/>
        </p:nvGrpSpPr>
        <p:grpSpPr>
          <a:xfrm>
            <a:off x="6098378" y="5"/>
            <a:ext cx="3045625" cy="2030570"/>
            <a:chOff x="6098378" y="5"/>
            <a:chExt cx="3045625" cy="2030570"/>
          </a:xfrm>
        </p:grpSpPr>
        <p:sp>
          <p:nvSpPr>
            <p:cNvPr id="267" name="Google Shape;267;p40"/>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40"/>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0"/>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40"/>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1" name="Google Shape;271;p40"/>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2" name="Google Shape;272;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273" name="Google Shape;273;p40"/>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74" name="Google Shape;274;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5" name="Shape 275"/>
        <p:cNvGrpSpPr/>
        <p:nvPr/>
      </p:nvGrpSpPr>
      <p:grpSpPr>
        <a:xfrm>
          <a:off x="0" y="0"/>
          <a:ext cx="0" cy="0"/>
          <a:chOff x="0" y="0"/>
          <a:chExt cx="0" cy="0"/>
        </a:xfrm>
      </p:grpSpPr>
      <p:sp>
        <p:nvSpPr>
          <p:cNvPr id="276" name="Google Shape;27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77" name="Shape 277"/>
        <p:cNvGrpSpPr/>
        <p:nvPr/>
      </p:nvGrpSpPr>
      <p:grpSpPr>
        <a:xfrm>
          <a:off x="0" y="0"/>
          <a:ext cx="0" cy="0"/>
          <a:chOff x="0" y="0"/>
          <a:chExt cx="0" cy="0"/>
        </a:xfrm>
      </p:grpSpPr>
      <p:sp>
        <p:nvSpPr>
          <p:cNvPr id="278" name="Google Shape;278;p4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4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4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4" name="Google Shape;284;p4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85" name="Google Shape;285;p42"/>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86" name="Google Shape;286;p42"/>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7" name="Shape 287"/>
        <p:cNvGrpSpPr/>
        <p:nvPr/>
      </p:nvGrpSpPr>
      <p:grpSpPr>
        <a:xfrm>
          <a:off x="0" y="0"/>
          <a:ext cx="0" cy="0"/>
          <a:chOff x="0" y="0"/>
          <a:chExt cx="0" cy="0"/>
        </a:xfrm>
      </p:grpSpPr>
      <p:sp>
        <p:nvSpPr>
          <p:cNvPr id="288" name="Google Shape;288;p43"/>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89" name="Google Shape;289;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90" name="Shape 290"/>
        <p:cNvGrpSpPr/>
        <p:nvPr/>
      </p:nvGrpSpPr>
      <p:grpSpPr>
        <a:xfrm>
          <a:off x="0" y="0"/>
          <a:ext cx="0" cy="0"/>
          <a:chOff x="0" y="0"/>
          <a:chExt cx="0" cy="0"/>
        </a:xfrm>
      </p:grpSpPr>
      <p:sp>
        <p:nvSpPr>
          <p:cNvPr id="291" name="Google Shape;291;p44"/>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2" name="Google Shape;292;p4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93" name="Shape 293"/>
        <p:cNvGrpSpPr/>
        <p:nvPr/>
      </p:nvGrpSpPr>
      <p:grpSpPr>
        <a:xfrm>
          <a:off x="0" y="0"/>
          <a:ext cx="0" cy="0"/>
          <a:chOff x="0" y="0"/>
          <a:chExt cx="0" cy="0"/>
        </a:xfrm>
      </p:grpSpPr>
      <p:sp>
        <p:nvSpPr>
          <p:cNvPr id="294" name="Google Shape;294;p45"/>
          <p:cNvSpPr/>
          <p:nvPr>
            <p:ph idx="2" type="pic"/>
          </p:nvPr>
        </p:nvSpPr>
        <p:spPr>
          <a:xfrm>
            <a:off x="4572000" y="0"/>
            <a:ext cx="4572000" cy="5143500"/>
          </a:xfrm>
          <a:prstGeom prst="rect">
            <a:avLst/>
          </a:prstGeom>
          <a:solidFill>
            <a:srgbClr val="7F7F7F"/>
          </a:solidFill>
          <a:ln>
            <a:noFill/>
          </a:ln>
        </p:spPr>
      </p:sp>
      <p:sp>
        <p:nvSpPr>
          <p:cNvPr id="295" name="Google Shape;295;p45"/>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96" name="Google Shape;296;p45"/>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97" name="Shape 297"/>
        <p:cNvGrpSpPr/>
        <p:nvPr/>
      </p:nvGrpSpPr>
      <p:grpSpPr>
        <a:xfrm>
          <a:off x="0" y="0"/>
          <a:ext cx="0" cy="0"/>
          <a:chOff x="0" y="0"/>
          <a:chExt cx="0" cy="0"/>
        </a:xfrm>
      </p:grpSpPr>
      <p:sp>
        <p:nvSpPr>
          <p:cNvPr id="298" name="Google Shape;298;p4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9" name="Google Shape;299;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300" name="Google Shape;300;p46"/>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46"/>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02" name="Shape 302"/>
        <p:cNvGrpSpPr/>
        <p:nvPr/>
      </p:nvGrpSpPr>
      <p:grpSpPr>
        <a:xfrm>
          <a:off x="0" y="0"/>
          <a:ext cx="0" cy="0"/>
          <a:chOff x="0" y="0"/>
          <a:chExt cx="0" cy="0"/>
        </a:xfrm>
      </p:grpSpPr>
      <p:sp>
        <p:nvSpPr>
          <p:cNvPr id="303" name="Google Shape;303;p47"/>
          <p:cNvSpPr/>
          <p:nvPr>
            <p:ph idx="2" type="pic"/>
          </p:nvPr>
        </p:nvSpPr>
        <p:spPr>
          <a:xfrm>
            <a:off x="4572000" y="0"/>
            <a:ext cx="4572000" cy="5143500"/>
          </a:xfrm>
          <a:prstGeom prst="rect">
            <a:avLst/>
          </a:prstGeom>
          <a:solidFill>
            <a:srgbClr val="7F7F7F"/>
          </a:solidFill>
          <a:ln>
            <a:noFill/>
          </a:ln>
        </p:spPr>
      </p:sp>
      <p:sp>
        <p:nvSpPr>
          <p:cNvPr id="304" name="Google Shape;304;p47"/>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5" name="Google Shape;305;p47"/>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06" name="Shape 306"/>
        <p:cNvGrpSpPr/>
        <p:nvPr/>
      </p:nvGrpSpPr>
      <p:grpSpPr>
        <a:xfrm>
          <a:off x="0" y="0"/>
          <a:ext cx="0" cy="0"/>
          <a:chOff x="0" y="0"/>
          <a:chExt cx="0" cy="0"/>
        </a:xfrm>
      </p:grpSpPr>
      <p:sp>
        <p:nvSpPr>
          <p:cNvPr id="307" name="Google Shape;307;p4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8" name="Google Shape;308;p4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9" name="Google Shape;309;p4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10" name="Google Shape;310;p48"/>
          <p:cNvSpPr/>
          <p:nvPr>
            <p:ph idx="2" type="pic"/>
          </p:nvPr>
        </p:nvSpPr>
        <p:spPr>
          <a:xfrm>
            <a:off x="-5" y="-37"/>
            <a:ext cx="2786400" cy="1025700"/>
          </a:xfrm>
          <a:prstGeom prst="rect">
            <a:avLst/>
          </a:prstGeom>
          <a:noFill/>
          <a:ln>
            <a:noFill/>
          </a:ln>
        </p:spPr>
      </p:sp>
      <p:sp>
        <p:nvSpPr>
          <p:cNvPr id="311" name="Google Shape;311;p48"/>
          <p:cNvSpPr/>
          <p:nvPr>
            <p:ph idx="3" type="pic"/>
          </p:nvPr>
        </p:nvSpPr>
        <p:spPr>
          <a:xfrm>
            <a:off x="5465475" y="1135388"/>
            <a:ext cx="3483900" cy="2273700"/>
          </a:xfrm>
          <a:prstGeom prst="rect">
            <a:avLst/>
          </a:prstGeom>
          <a:noFill/>
          <a:ln>
            <a:noFill/>
          </a:ln>
        </p:spPr>
      </p:sp>
      <p:sp>
        <p:nvSpPr>
          <p:cNvPr id="312" name="Google Shape;312;p4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13" name="Google Shape;313;p4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14" name="Google Shape;314;p4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15" name="Google Shape;315;p4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16" name="Shape 316"/>
        <p:cNvGrpSpPr/>
        <p:nvPr/>
      </p:nvGrpSpPr>
      <p:grpSpPr>
        <a:xfrm>
          <a:off x="0" y="0"/>
          <a:ext cx="0" cy="0"/>
          <a:chOff x="0" y="0"/>
          <a:chExt cx="0" cy="0"/>
        </a:xfrm>
      </p:grpSpPr>
      <p:sp>
        <p:nvSpPr>
          <p:cNvPr id="317" name="Google Shape;317;p49"/>
          <p:cNvSpPr/>
          <p:nvPr>
            <p:ph idx="2" type="pic"/>
          </p:nvPr>
        </p:nvSpPr>
        <p:spPr>
          <a:xfrm>
            <a:off x="0" y="0"/>
            <a:ext cx="9144000" cy="5143500"/>
          </a:xfrm>
          <a:prstGeom prst="rect">
            <a:avLst/>
          </a:prstGeom>
          <a:noFill/>
          <a:ln>
            <a:noFill/>
          </a:ln>
        </p:spPr>
      </p:sp>
      <p:sp>
        <p:nvSpPr>
          <p:cNvPr id="318" name="Google Shape;318;p49"/>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19" name="Shape 319"/>
        <p:cNvGrpSpPr/>
        <p:nvPr/>
      </p:nvGrpSpPr>
      <p:grpSpPr>
        <a:xfrm>
          <a:off x="0" y="0"/>
          <a:ext cx="0" cy="0"/>
          <a:chOff x="0" y="0"/>
          <a:chExt cx="0" cy="0"/>
        </a:xfrm>
      </p:grpSpPr>
      <p:sp>
        <p:nvSpPr>
          <p:cNvPr id="320" name="Google Shape;320;p50"/>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21" name="Shape 321"/>
        <p:cNvGrpSpPr/>
        <p:nvPr/>
      </p:nvGrpSpPr>
      <p:grpSpPr>
        <a:xfrm>
          <a:off x="0" y="0"/>
          <a:ext cx="0" cy="0"/>
          <a:chOff x="0" y="0"/>
          <a:chExt cx="0" cy="0"/>
        </a:xfrm>
      </p:grpSpPr>
      <p:sp>
        <p:nvSpPr>
          <p:cNvPr id="322" name="Google Shape;322;p51"/>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3" name="Google Shape;323;p51"/>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24" name="Shape 324"/>
        <p:cNvGrpSpPr/>
        <p:nvPr/>
      </p:nvGrpSpPr>
      <p:grpSpPr>
        <a:xfrm>
          <a:off x="0" y="0"/>
          <a:ext cx="0" cy="0"/>
          <a:chOff x="0" y="0"/>
          <a:chExt cx="0" cy="0"/>
        </a:xfrm>
      </p:grpSpPr>
      <p:sp>
        <p:nvSpPr>
          <p:cNvPr id="325" name="Google Shape;325;p52"/>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26" name="Google Shape;326;p52"/>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7" name="Google Shape;327;p5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8" name="Shape 328"/>
        <p:cNvGrpSpPr/>
        <p:nvPr/>
      </p:nvGrpSpPr>
      <p:grpSpPr>
        <a:xfrm>
          <a:off x="0" y="0"/>
          <a:ext cx="0" cy="0"/>
          <a:chOff x="0" y="0"/>
          <a:chExt cx="0" cy="0"/>
        </a:xfrm>
      </p:grpSpPr>
      <p:sp>
        <p:nvSpPr>
          <p:cNvPr id="329" name="Google Shape;329;p53"/>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30" name="Google Shape;330;p53"/>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331" name="Google Shape;331;p53"/>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332" name="Google Shape;332;p5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33" name="Google Shape;333;p5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334" name="Google Shape;334;p5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35" name="Google Shape;335;p53"/>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54"/>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38" name="Google Shape;338;p54"/>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39" name="Shape 339"/>
        <p:cNvGrpSpPr/>
        <p:nvPr/>
      </p:nvGrpSpPr>
      <p:grpSpPr>
        <a:xfrm>
          <a:off x="0" y="0"/>
          <a:ext cx="0" cy="0"/>
          <a:chOff x="0" y="0"/>
          <a:chExt cx="0" cy="0"/>
        </a:xfrm>
      </p:grpSpPr>
      <p:sp>
        <p:nvSpPr>
          <p:cNvPr id="340" name="Google Shape;340;p5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1" name="Google Shape;341;p55"/>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42" name="Google Shape;342;p5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43" name="Google Shape;343;p55"/>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44" name="Google Shape;344;p5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45" name="Google Shape;345;p5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46" name="Google Shape;346;p5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347" name="Google Shape;347;p5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1.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3.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84" name="Google Shape;84;p13"/>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5" name="Google Shape;85;p13"/>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78" name="Shape 178"/>
        <p:cNvGrpSpPr/>
        <p:nvPr/>
      </p:nvGrpSpPr>
      <p:grpSpPr>
        <a:xfrm>
          <a:off x="0" y="0"/>
          <a:ext cx="0" cy="0"/>
          <a:chOff x="0" y="0"/>
          <a:chExt cx="0" cy="0"/>
        </a:xfrm>
      </p:grpSpPr>
      <p:sp>
        <p:nvSpPr>
          <p:cNvPr id="179" name="Google Shape;179;p2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80" name="Google Shape;180;p2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81" name="Google Shape;181;p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61.png"/><Relationship Id="rId7" Type="http://schemas.openxmlformats.org/officeDocument/2006/relationships/image" Target="../media/image4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www.openmainframeproject.org/projects" TargetMode="External"/><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2.png"/><Relationship Id="rId7"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40" Type="http://schemas.openxmlformats.org/officeDocument/2006/relationships/image" Target="../media/image93.png"/><Relationship Id="rId84" Type="http://schemas.openxmlformats.org/officeDocument/2006/relationships/image" Target="../media/image139.png"/><Relationship Id="rId83" Type="http://schemas.openxmlformats.org/officeDocument/2006/relationships/image" Target="../media/image132.png"/><Relationship Id="rId42" Type="http://schemas.openxmlformats.org/officeDocument/2006/relationships/image" Target="../media/image94.png"/><Relationship Id="rId86" Type="http://schemas.openxmlformats.org/officeDocument/2006/relationships/image" Target="../media/image142.png"/><Relationship Id="rId41" Type="http://schemas.openxmlformats.org/officeDocument/2006/relationships/image" Target="../media/image96.png"/><Relationship Id="rId85" Type="http://schemas.openxmlformats.org/officeDocument/2006/relationships/image" Target="../media/image137.png"/><Relationship Id="rId44" Type="http://schemas.openxmlformats.org/officeDocument/2006/relationships/image" Target="../media/image102.png"/><Relationship Id="rId88" Type="http://schemas.openxmlformats.org/officeDocument/2006/relationships/image" Target="../media/image143.png"/><Relationship Id="rId43" Type="http://schemas.openxmlformats.org/officeDocument/2006/relationships/image" Target="../media/image97.png"/><Relationship Id="rId87" Type="http://schemas.openxmlformats.org/officeDocument/2006/relationships/image" Target="../media/image145.png"/><Relationship Id="rId46" Type="http://schemas.openxmlformats.org/officeDocument/2006/relationships/image" Target="../media/image98.png"/><Relationship Id="rId45" Type="http://schemas.openxmlformats.org/officeDocument/2006/relationships/image" Target="../media/image99.png"/><Relationship Id="rId89" Type="http://schemas.openxmlformats.org/officeDocument/2006/relationships/image" Target="../media/image149.png"/><Relationship Id="rId80" Type="http://schemas.openxmlformats.org/officeDocument/2006/relationships/image" Target="../media/image135.png"/><Relationship Id="rId82" Type="http://schemas.openxmlformats.org/officeDocument/2006/relationships/image" Target="../media/image130.png"/><Relationship Id="rId81" Type="http://schemas.openxmlformats.org/officeDocument/2006/relationships/image" Target="../media/image138.png"/><Relationship Id="rId1" Type="http://schemas.openxmlformats.org/officeDocument/2006/relationships/slideLayout" Target="../slideLayouts/slideLayout40.xml"/><Relationship Id="rId2" Type="http://schemas.openxmlformats.org/officeDocument/2006/relationships/notesSlide" Target="../notesSlides/notesSlide18.xml"/><Relationship Id="rId3" Type="http://schemas.openxmlformats.org/officeDocument/2006/relationships/image" Target="../media/image67.jpg"/><Relationship Id="rId4" Type="http://schemas.openxmlformats.org/officeDocument/2006/relationships/image" Target="../media/image53.png"/><Relationship Id="rId9" Type="http://schemas.openxmlformats.org/officeDocument/2006/relationships/image" Target="../media/image59.png"/><Relationship Id="rId48" Type="http://schemas.openxmlformats.org/officeDocument/2006/relationships/image" Target="../media/image100.png"/><Relationship Id="rId47" Type="http://schemas.openxmlformats.org/officeDocument/2006/relationships/image" Target="../media/image110.png"/><Relationship Id="rId49" Type="http://schemas.openxmlformats.org/officeDocument/2006/relationships/image" Target="../media/image101.png"/><Relationship Id="rId5" Type="http://schemas.openxmlformats.org/officeDocument/2006/relationships/image" Target="../media/image66.png"/><Relationship Id="rId6" Type="http://schemas.openxmlformats.org/officeDocument/2006/relationships/image" Target="../media/image54.png"/><Relationship Id="rId7" Type="http://schemas.openxmlformats.org/officeDocument/2006/relationships/image" Target="../media/image56.png"/><Relationship Id="rId8" Type="http://schemas.openxmlformats.org/officeDocument/2006/relationships/image" Target="../media/image58.png"/><Relationship Id="rId73" Type="http://schemas.openxmlformats.org/officeDocument/2006/relationships/image" Target="../media/image127.png"/><Relationship Id="rId72" Type="http://schemas.openxmlformats.org/officeDocument/2006/relationships/image" Target="../media/image128.png"/><Relationship Id="rId31" Type="http://schemas.openxmlformats.org/officeDocument/2006/relationships/image" Target="../media/image86.png"/><Relationship Id="rId75" Type="http://schemas.openxmlformats.org/officeDocument/2006/relationships/image" Target="../media/image134.png"/><Relationship Id="rId30" Type="http://schemas.openxmlformats.org/officeDocument/2006/relationships/image" Target="../media/image79.png"/><Relationship Id="rId74" Type="http://schemas.openxmlformats.org/officeDocument/2006/relationships/image" Target="../media/image141.png"/><Relationship Id="rId33" Type="http://schemas.openxmlformats.org/officeDocument/2006/relationships/image" Target="../media/image84.png"/><Relationship Id="rId77" Type="http://schemas.openxmlformats.org/officeDocument/2006/relationships/image" Target="../media/image136.png"/><Relationship Id="rId32" Type="http://schemas.openxmlformats.org/officeDocument/2006/relationships/image" Target="../media/image92.jpg"/><Relationship Id="rId76" Type="http://schemas.openxmlformats.org/officeDocument/2006/relationships/image" Target="../media/image133.png"/><Relationship Id="rId35" Type="http://schemas.openxmlformats.org/officeDocument/2006/relationships/image" Target="../media/image90.png"/><Relationship Id="rId79" Type="http://schemas.openxmlformats.org/officeDocument/2006/relationships/image" Target="../media/image140.png"/><Relationship Id="rId34" Type="http://schemas.openxmlformats.org/officeDocument/2006/relationships/image" Target="../media/image91.png"/><Relationship Id="rId78" Type="http://schemas.openxmlformats.org/officeDocument/2006/relationships/image" Target="../media/image131.png"/><Relationship Id="rId71" Type="http://schemas.openxmlformats.org/officeDocument/2006/relationships/image" Target="../media/image125.png"/><Relationship Id="rId70" Type="http://schemas.openxmlformats.org/officeDocument/2006/relationships/image" Target="../media/image126.png"/><Relationship Id="rId37" Type="http://schemas.openxmlformats.org/officeDocument/2006/relationships/image" Target="../media/image89.png"/><Relationship Id="rId36" Type="http://schemas.openxmlformats.org/officeDocument/2006/relationships/image" Target="../media/image85.png"/><Relationship Id="rId39" Type="http://schemas.openxmlformats.org/officeDocument/2006/relationships/image" Target="../media/image88.png"/><Relationship Id="rId38" Type="http://schemas.openxmlformats.org/officeDocument/2006/relationships/image" Target="../media/image87.png"/><Relationship Id="rId62" Type="http://schemas.openxmlformats.org/officeDocument/2006/relationships/image" Target="../media/image116.png"/><Relationship Id="rId61" Type="http://schemas.openxmlformats.org/officeDocument/2006/relationships/image" Target="../media/image113.png"/><Relationship Id="rId20" Type="http://schemas.openxmlformats.org/officeDocument/2006/relationships/image" Target="../media/image71.png"/><Relationship Id="rId64" Type="http://schemas.openxmlformats.org/officeDocument/2006/relationships/image" Target="../media/image115.png"/><Relationship Id="rId63" Type="http://schemas.openxmlformats.org/officeDocument/2006/relationships/image" Target="../media/image114.png"/><Relationship Id="rId22" Type="http://schemas.openxmlformats.org/officeDocument/2006/relationships/image" Target="../media/image72.png"/><Relationship Id="rId66" Type="http://schemas.openxmlformats.org/officeDocument/2006/relationships/image" Target="../media/image121.png"/><Relationship Id="rId21" Type="http://schemas.openxmlformats.org/officeDocument/2006/relationships/image" Target="../media/image69.png"/><Relationship Id="rId65" Type="http://schemas.openxmlformats.org/officeDocument/2006/relationships/image" Target="../media/image123.png"/><Relationship Id="rId24" Type="http://schemas.openxmlformats.org/officeDocument/2006/relationships/image" Target="../media/image75.png"/><Relationship Id="rId68" Type="http://schemas.openxmlformats.org/officeDocument/2006/relationships/image" Target="../media/image124.png"/><Relationship Id="rId23" Type="http://schemas.openxmlformats.org/officeDocument/2006/relationships/image" Target="../media/image74.png"/><Relationship Id="rId67" Type="http://schemas.openxmlformats.org/officeDocument/2006/relationships/image" Target="../media/image118.png"/><Relationship Id="rId60" Type="http://schemas.openxmlformats.org/officeDocument/2006/relationships/image" Target="../media/image117.png"/><Relationship Id="rId26" Type="http://schemas.openxmlformats.org/officeDocument/2006/relationships/image" Target="../media/image76.png"/><Relationship Id="rId25" Type="http://schemas.openxmlformats.org/officeDocument/2006/relationships/image" Target="../media/image80.png"/><Relationship Id="rId69" Type="http://schemas.openxmlformats.org/officeDocument/2006/relationships/image" Target="../media/image119.png"/><Relationship Id="rId28" Type="http://schemas.openxmlformats.org/officeDocument/2006/relationships/image" Target="../media/image81.png"/><Relationship Id="rId27" Type="http://schemas.openxmlformats.org/officeDocument/2006/relationships/image" Target="../media/image78.png"/><Relationship Id="rId29" Type="http://schemas.openxmlformats.org/officeDocument/2006/relationships/image" Target="../media/image77.png"/><Relationship Id="rId51" Type="http://schemas.openxmlformats.org/officeDocument/2006/relationships/image" Target="../media/image120.png"/><Relationship Id="rId95" Type="http://schemas.openxmlformats.org/officeDocument/2006/relationships/image" Target="../media/image151.png"/><Relationship Id="rId50" Type="http://schemas.openxmlformats.org/officeDocument/2006/relationships/image" Target="../media/image104.png"/><Relationship Id="rId94" Type="http://schemas.openxmlformats.org/officeDocument/2006/relationships/image" Target="../media/image150.png"/><Relationship Id="rId53" Type="http://schemas.openxmlformats.org/officeDocument/2006/relationships/image" Target="../media/image103.png"/><Relationship Id="rId52" Type="http://schemas.openxmlformats.org/officeDocument/2006/relationships/image" Target="../media/image105.png"/><Relationship Id="rId11" Type="http://schemas.openxmlformats.org/officeDocument/2006/relationships/image" Target="../media/image82.png"/><Relationship Id="rId55" Type="http://schemas.openxmlformats.org/officeDocument/2006/relationships/image" Target="../media/image108.png"/><Relationship Id="rId10" Type="http://schemas.openxmlformats.org/officeDocument/2006/relationships/image" Target="../media/image57.png"/><Relationship Id="rId54" Type="http://schemas.openxmlformats.org/officeDocument/2006/relationships/image" Target="../media/image106.png"/><Relationship Id="rId13" Type="http://schemas.openxmlformats.org/officeDocument/2006/relationships/image" Target="../media/image83.png"/><Relationship Id="rId57" Type="http://schemas.openxmlformats.org/officeDocument/2006/relationships/image" Target="../media/image111.png"/><Relationship Id="rId12" Type="http://schemas.openxmlformats.org/officeDocument/2006/relationships/image" Target="../media/image60.png"/><Relationship Id="rId56" Type="http://schemas.openxmlformats.org/officeDocument/2006/relationships/image" Target="../media/image107.png"/><Relationship Id="rId91" Type="http://schemas.openxmlformats.org/officeDocument/2006/relationships/image" Target="../media/image146.png"/><Relationship Id="rId90" Type="http://schemas.openxmlformats.org/officeDocument/2006/relationships/image" Target="../media/image147.png"/><Relationship Id="rId93" Type="http://schemas.openxmlformats.org/officeDocument/2006/relationships/image" Target="../media/image148.png"/><Relationship Id="rId92" Type="http://schemas.openxmlformats.org/officeDocument/2006/relationships/image" Target="../media/image144.png"/><Relationship Id="rId15" Type="http://schemas.openxmlformats.org/officeDocument/2006/relationships/image" Target="../media/image65.png"/><Relationship Id="rId59" Type="http://schemas.openxmlformats.org/officeDocument/2006/relationships/image" Target="../media/image109.png"/><Relationship Id="rId14" Type="http://schemas.openxmlformats.org/officeDocument/2006/relationships/image" Target="../media/image63.png"/><Relationship Id="rId58" Type="http://schemas.openxmlformats.org/officeDocument/2006/relationships/image" Target="../media/image112.png"/><Relationship Id="rId17" Type="http://schemas.openxmlformats.org/officeDocument/2006/relationships/image" Target="../media/image70.png"/><Relationship Id="rId16" Type="http://schemas.openxmlformats.org/officeDocument/2006/relationships/image" Target="../media/image64.png"/><Relationship Id="rId19" Type="http://schemas.openxmlformats.org/officeDocument/2006/relationships/image" Target="../media/image73.png"/><Relationship Id="rId18"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landscape.openmainframeproject.org/fullscreen" TargetMode="External"/><Relationship Id="rId4" Type="http://schemas.openxmlformats.org/officeDocument/2006/relationships/image" Target="../media/image1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4.png"/><Relationship Id="rId4" Type="http://schemas.openxmlformats.org/officeDocument/2006/relationships/image" Target="../media/image202.png"/><Relationship Id="rId9" Type="http://schemas.openxmlformats.org/officeDocument/2006/relationships/hyperlink" Target="https://www.openmainframeproject.org/projects/cobol-check" TargetMode="External"/><Relationship Id="rId5" Type="http://schemas.openxmlformats.org/officeDocument/2006/relationships/image" Target="../media/image152.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sdt.openmainframeproject.org" TargetMode="External"/><Relationship Id="rId4" Type="http://schemas.openxmlformats.org/officeDocument/2006/relationships/image" Target="../media/image153.png"/><Relationship Id="rId5" Type="http://schemas.openxmlformats.org/officeDocument/2006/relationships/image" Target="../media/image155.png"/><Relationship Id="rId6" Type="http://schemas.openxmlformats.org/officeDocument/2006/relationships/image" Target="../media/image154.png"/><Relationship Id="rId7" Type="http://schemas.openxmlformats.org/officeDocument/2006/relationships/image" Target="../media/image156.png"/><Relationship Id="rId8" Type="http://schemas.openxmlformats.org/officeDocument/2006/relationships/image" Target="../media/image1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61.jpg"/><Relationship Id="rId9" Type="http://schemas.openxmlformats.org/officeDocument/2006/relationships/image" Target="../media/image164.png"/><Relationship Id="rId5" Type="http://schemas.openxmlformats.org/officeDocument/2006/relationships/image" Target="../media/image169.jpg"/><Relationship Id="rId6" Type="http://schemas.openxmlformats.org/officeDocument/2006/relationships/image" Target="../media/image167.png"/><Relationship Id="rId7" Type="http://schemas.openxmlformats.org/officeDocument/2006/relationships/image" Target="../media/image166.png"/><Relationship Id="rId8" Type="http://schemas.openxmlformats.org/officeDocument/2006/relationships/image" Target="../media/image163.png"/><Relationship Id="rId10" Type="http://schemas.openxmlformats.org/officeDocument/2006/relationships/hyperlink" Target="https://www.openmainframeproject.org/category/diversity-inclusion"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openmainframeproject.org/podcast" TargetMode="External"/><Relationship Id="rId4" Type="http://schemas.openxmlformats.org/officeDocument/2006/relationships/image" Target="../media/image168.png"/><Relationship Id="rId5" Type="http://schemas.openxmlformats.org/officeDocument/2006/relationships/image" Target="../media/image162.png"/><Relationship Id="rId6" Type="http://schemas.openxmlformats.org/officeDocument/2006/relationships/image" Target="../media/image165.png"/><Relationship Id="rId7" Type="http://schemas.openxmlformats.org/officeDocument/2006/relationships/image" Target="../media/image1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1.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09.png"/><Relationship Id="rId7" Type="http://schemas.openxmlformats.org/officeDocument/2006/relationships/image" Target="../media/image20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hyperlink" Target="https://events.linuxfoundation.org/open-mainframe-summit/" TargetMode="External"/><Relationship Id="rId4" Type="http://schemas.openxmlformats.org/officeDocument/2006/relationships/image" Target="../media/image1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tac.openmainframeproject.org/engagement/" TargetMode="External"/><Relationship Id="rId4" Type="http://schemas.openxmlformats.org/officeDocument/2006/relationships/image" Target="../media/image1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hyperlink" Target="https://www.openmainframeproject.org/resources/newsletter" TargetMode="External"/><Relationship Id="rId6" Type="http://schemas.openxmlformats.org/officeDocument/2006/relationships/image" Target="../media/image200.png"/><Relationship Id="rId7" Type="http://schemas.openxmlformats.org/officeDocument/2006/relationships/image" Target="../media/image19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73.png"/><Relationship Id="rId4" Type="http://schemas.openxmlformats.org/officeDocument/2006/relationships/hyperlink" Target="https://www.openmainframeproject.org/joi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72.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174.png"/><Relationship Id="rId12" Type="http://schemas.openxmlformats.org/officeDocument/2006/relationships/image" Target="../media/image179.png"/><Relationship Id="rId15" Type="http://schemas.openxmlformats.org/officeDocument/2006/relationships/image" Target="../media/image197.png"/><Relationship Id="rId14" Type="http://schemas.openxmlformats.org/officeDocument/2006/relationships/image" Target="../media/image182.png"/><Relationship Id="rId17" Type="http://schemas.openxmlformats.org/officeDocument/2006/relationships/image" Target="../media/image177.png"/><Relationship Id="rId16" Type="http://schemas.openxmlformats.org/officeDocument/2006/relationships/image" Target="../media/image178.png"/><Relationship Id="rId19" Type="http://schemas.openxmlformats.org/officeDocument/2006/relationships/image" Target="../media/image194.png"/><Relationship Id="rId18" Type="http://schemas.openxmlformats.org/officeDocument/2006/relationships/image" Target="../media/image1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www.linuxfoundation.org/antitrust-policy"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events.linuxfoundation.org/open-mainframe-summit/" TargetMode="External"/><Relationship Id="rId4" Type="http://schemas.openxmlformats.org/officeDocument/2006/relationships/image" Target="../media/image1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181.png"/><Relationship Id="rId8" Type="http://schemas.openxmlformats.org/officeDocument/2006/relationships/image" Target="../media/image18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09.png"/><Relationship Id="rId7" Type="http://schemas.openxmlformats.org/officeDocument/2006/relationships/image" Target="../media/image20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hyperlink" Target="https://www.openmainframeproject.org/resources/careers" TargetMode="External"/><Relationship Id="rId4" Type="http://schemas.openxmlformats.org/officeDocument/2006/relationships/image" Target="../media/image18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mailto:mentorship@openmainframeproject.org" TargetMode="External"/><Relationship Id="rId4" Type="http://schemas.openxmlformats.org/officeDocument/2006/relationships/image" Target="../media/image18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85.png"/><Relationship Id="rId4" Type="http://schemas.openxmlformats.org/officeDocument/2006/relationships/image" Target="../media/image18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0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89.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training.linuxfoundation.org/" TargetMode="External"/><Relationship Id="rId4" Type="http://schemas.openxmlformats.org/officeDocument/2006/relationships/image" Target="../media/image190.png"/><Relationship Id="rId5" Type="http://schemas.openxmlformats.org/officeDocument/2006/relationships/image" Target="../media/image38.png"/><Relationship Id="rId6" Type="http://schemas.openxmlformats.org/officeDocument/2006/relationships/image" Target="../media/image191.png"/><Relationship Id="rId7" Type="http://schemas.openxmlformats.org/officeDocument/2006/relationships/image" Target="../media/image192.png"/><Relationship Id="rId8" Type="http://schemas.openxmlformats.org/officeDocument/2006/relationships/image" Target="../media/image19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www.mckinsey.com/industries/technology-media-and-telecommunications/our-insights/developer-velocity-how-software-excellence-fuels-business-performance#" TargetMode="Externa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353" name="Google Shape;353;p56"/>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443" name="Google Shape;443;p65"/>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Leadership</a:t>
            </a:r>
            <a:endParaRPr sz="1600"/>
          </a:p>
          <a:p>
            <a:pPr indent="-317500" lvl="1" marL="914400" rtl="0" algn="l">
              <a:spcBef>
                <a:spcPts val="0"/>
              </a:spcBef>
              <a:spcAft>
                <a:spcPts val="0"/>
              </a:spcAft>
              <a:buSzPts val="1400"/>
              <a:buChar char="◆"/>
            </a:pPr>
            <a:r>
              <a:rPr lang="en-US" sz="1400"/>
              <a:t>Top contributing organizations in best position to drive </a:t>
            </a:r>
            <a:r>
              <a:rPr lang="en-US" sz="1400"/>
              <a:t>ecosystem</a:t>
            </a:r>
            <a:r>
              <a:rPr lang="en-US" sz="1400"/>
              <a:t> direction.</a:t>
            </a:r>
            <a:endParaRPr sz="1400"/>
          </a:p>
          <a:p>
            <a:pPr indent="-317500" lvl="1" marL="914400" rtl="0" algn="l">
              <a:spcBef>
                <a:spcPts val="0"/>
              </a:spcBef>
              <a:spcAft>
                <a:spcPts val="0"/>
              </a:spcAft>
              <a:buSzPts val="1400"/>
              <a:buChar char="◆"/>
            </a:pPr>
            <a:r>
              <a:rPr lang="en-US" sz="1400"/>
              <a:t>End-users more likely to work with vendors who are primary contributors and invest in upstream projects.</a:t>
            </a:r>
            <a:endParaRPr sz="1400"/>
          </a:p>
          <a:p>
            <a:pPr indent="-330200" lvl="0" marL="457200" rtl="0" algn="l">
              <a:spcBef>
                <a:spcPts val="0"/>
              </a:spcBef>
              <a:spcAft>
                <a:spcPts val="0"/>
              </a:spcAft>
              <a:buSzPts val="1600"/>
              <a:buChar char="➔"/>
            </a:pPr>
            <a:r>
              <a:rPr lang="en-US" sz="1600"/>
              <a:t>Supply chain efficiencies</a:t>
            </a:r>
            <a:endParaRPr sz="1600"/>
          </a:p>
          <a:p>
            <a:pPr indent="-317500" lvl="1" marL="914400" rtl="0" algn="l">
              <a:spcBef>
                <a:spcPts val="0"/>
              </a:spcBef>
              <a:spcAft>
                <a:spcPts val="0"/>
              </a:spcAft>
              <a:buSzPts val="1400"/>
              <a:buChar char="◆"/>
            </a:pPr>
            <a:r>
              <a:rPr lang="en-US" sz="1400"/>
              <a:t>License and security vulnerability management done in upstream project</a:t>
            </a:r>
            <a:endParaRPr sz="1400"/>
          </a:p>
          <a:p>
            <a:pPr indent="-317500" lvl="1" marL="914400" rtl="0" algn="l">
              <a:spcBef>
                <a:spcPts val="0"/>
              </a:spcBef>
              <a:spcAft>
                <a:spcPts val="0"/>
              </a:spcAft>
              <a:buSzPts val="1400"/>
              <a:buChar char="◆"/>
            </a:pPr>
            <a:r>
              <a:rPr lang="en-US" sz="1400"/>
              <a:t>Partner and developer onboarding can leverage broad community versus specific vendor resources.</a:t>
            </a:r>
            <a:endParaRPr sz="1400"/>
          </a:p>
          <a:p>
            <a:pPr indent="-330200" lvl="0" marL="457200" rtl="0" algn="l">
              <a:spcBef>
                <a:spcPts val="0"/>
              </a:spcBef>
              <a:spcAft>
                <a:spcPts val="0"/>
              </a:spcAft>
              <a:buSzPts val="1600"/>
              <a:buChar char="➔"/>
            </a:pPr>
            <a:r>
              <a:rPr lang="en-US" sz="1600"/>
              <a:t>Vendor-neutral outreach and training</a:t>
            </a:r>
            <a:endParaRPr sz="1600"/>
          </a:p>
          <a:p>
            <a:pPr indent="-317500" lvl="1" marL="914400" rtl="0" algn="l">
              <a:spcBef>
                <a:spcPts val="0"/>
              </a:spcBef>
              <a:spcAft>
                <a:spcPts val="0"/>
              </a:spcAft>
              <a:buSzPts val="1400"/>
              <a:buChar char="◆"/>
            </a:pPr>
            <a:r>
              <a:rPr lang="en-US" sz="1400"/>
              <a:t>Technology enablement done at project level</a:t>
            </a:r>
            <a:endParaRPr sz="1400"/>
          </a:p>
          <a:p>
            <a:pPr indent="-317500" lvl="1" marL="914400" rtl="0" algn="l">
              <a:spcBef>
                <a:spcPts val="0"/>
              </a:spcBef>
              <a:spcAft>
                <a:spcPts val="0"/>
              </a:spcAft>
              <a:buSzPts val="1400"/>
              <a:buChar char="◆"/>
            </a:pPr>
            <a:r>
              <a:rPr lang="en-US" sz="1400"/>
              <a:t>Vendor can focus on specific value adds.</a:t>
            </a:r>
            <a:endParaRPr b="1" sz="900"/>
          </a:p>
        </p:txBody>
      </p:sp>
      <p:sp>
        <p:nvSpPr>
          <p:cNvPr id="444" name="Google Shape;444;p65"/>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cxnSp>
        <p:nvCxnSpPr>
          <p:cNvPr id="456" name="Google Shape;456;p67"/>
          <p:cNvCxnSpPr/>
          <p:nvPr/>
        </p:nvCxnSpPr>
        <p:spPr>
          <a:xfrm>
            <a:off x="4731437" y="1651095"/>
            <a:ext cx="1652700" cy="0"/>
          </a:xfrm>
          <a:prstGeom prst="straightConnector1">
            <a:avLst/>
          </a:prstGeom>
          <a:noFill/>
          <a:ln cap="flat" cmpd="sng" w="9525">
            <a:solidFill>
              <a:srgbClr val="BDBDBD"/>
            </a:solidFill>
            <a:prstDash val="solid"/>
            <a:round/>
            <a:headEnd len="sm" w="sm" type="none"/>
            <a:tailEnd len="sm" w="sm" type="none"/>
          </a:ln>
        </p:spPr>
      </p:cxnSp>
      <p:sp>
        <p:nvSpPr>
          <p:cNvPr id="457" name="Google Shape;457;p67"/>
          <p:cNvSpPr/>
          <p:nvPr/>
        </p:nvSpPr>
        <p:spPr>
          <a:xfrm>
            <a:off x="6215445" y="1550684"/>
            <a:ext cx="198600" cy="1983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7"/>
          <p:cNvSpPr txBox="1"/>
          <p:nvPr/>
        </p:nvSpPr>
        <p:spPr>
          <a:xfrm>
            <a:off x="6190990" y="149266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459" name="Google Shape;459;p67"/>
          <p:cNvSpPr txBox="1"/>
          <p:nvPr/>
        </p:nvSpPr>
        <p:spPr>
          <a:xfrm>
            <a:off x="6424624" y="1275477"/>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460" name="Google Shape;460;p67"/>
          <p:cNvCxnSpPr/>
          <p:nvPr/>
        </p:nvCxnSpPr>
        <p:spPr>
          <a:xfrm>
            <a:off x="5265248" y="2581903"/>
            <a:ext cx="1119000" cy="0"/>
          </a:xfrm>
          <a:prstGeom prst="straightConnector1">
            <a:avLst/>
          </a:prstGeom>
          <a:noFill/>
          <a:ln cap="flat" cmpd="sng" w="9525">
            <a:solidFill>
              <a:srgbClr val="BDBDBD"/>
            </a:solidFill>
            <a:prstDash val="solid"/>
            <a:round/>
            <a:headEnd len="sm" w="sm" type="none"/>
            <a:tailEnd len="sm" w="sm" type="none"/>
          </a:ln>
        </p:spPr>
      </p:cxnSp>
      <p:sp>
        <p:nvSpPr>
          <p:cNvPr id="461" name="Google Shape;461;p67"/>
          <p:cNvSpPr/>
          <p:nvPr/>
        </p:nvSpPr>
        <p:spPr>
          <a:xfrm>
            <a:off x="6215445" y="2475718"/>
            <a:ext cx="198600" cy="198300"/>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7"/>
          <p:cNvSpPr txBox="1"/>
          <p:nvPr/>
        </p:nvSpPr>
        <p:spPr>
          <a:xfrm>
            <a:off x="6190984" y="24168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463" name="Google Shape;463;p67"/>
          <p:cNvSpPr txBox="1"/>
          <p:nvPr/>
        </p:nvSpPr>
        <p:spPr>
          <a:xfrm>
            <a:off x="6424624" y="2208262"/>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464" name="Google Shape;464;p67"/>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465" name="Google Shape;465;p67"/>
          <p:cNvSpPr/>
          <p:nvPr/>
        </p:nvSpPr>
        <p:spPr>
          <a:xfrm>
            <a:off x="6215446" y="3553243"/>
            <a:ext cx="198600" cy="198300"/>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7"/>
          <p:cNvSpPr txBox="1"/>
          <p:nvPr/>
        </p:nvSpPr>
        <p:spPr>
          <a:xfrm>
            <a:off x="6192456" y="349552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467" name="Google Shape;467;p67"/>
          <p:cNvSpPr txBox="1"/>
          <p:nvPr/>
        </p:nvSpPr>
        <p:spPr>
          <a:xfrm>
            <a:off x="6424632" y="3287681"/>
            <a:ext cx="24477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468" name="Google Shape;468;p67"/>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469" name="Google Shape;469;p67"/>
          <p:cNvSpPr/>
          <p:nvPr/>
        </p:nvSpPr>
        <p:spPr>
          <a:xfrm>
            <a:off x="2734379" y="2047988"/>
            <a:ext cx="198600" cy="198300"/>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7"/>
          <p:cNvSpPr txBox="1"/>
          <p:nvPr/>
        </p:nvSpPr>
        <p:spPr>
          <a:xfrm>
            <a:off x="2709923" y="1990656"/>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471" name="Google Shape;471;p67"/>
          <p:cNvSpPr txBox="1"/>
          <p:nvPr/>
        </p:nvSpPr>
        <p:spPr>
          <a:xfrm>
            <a:off x="603682" y="1776601"/>
            <a:ext cx="2127300" cy="7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472" name="Google Shape;472;p67"/>
          <p:cNvCxnSpPr/>
          <p:nvPr/>
        </p:nvCxnSpPr>
        <p:spPr>
          <a:xfrm rot="10800000">
            <a:off x="2775401" y="3067788"/>
            <a:ext cx="849900" cy="0"/>
          </a:xfrm>
          <a:prstGeom prst="straightConnector1">
            <a:avLst/>
          </a:prstGeom>
          <a:noFill/>
          <a:ln cap="flat" cmpd="sng" w="9525">
            <a:solidFill>
              <a:srgbClr val="BDBDBD"/>
            </a:solidFill>
            <a:prstDash val="solid"/>
            <a:round/>
            <a:headEnd len="sm" w="sm" type="none"/>
            <a:tailEnd len="sm" w="sm" type="none"/>
          </a:ln>
        </p:spPr>
      </p:cxnSp>
      <p:sp>
        <p:nvSpPr>
          <p:cNvPr id="473" name="Google Shape;473;p67"/>
          <p:cNvSpPr/>
          <p:nvPr/>
        </p:nvSpPr>
        <p:spPr>
          <a:xfrm>
            <a:off x="2734379" y="2967377"/>
            <a:ext cx="198600" cy="198300"/>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7"/>
          <p:cNvSpPr txBox="1"/>
          <p:nvPr/>
        </p:nvSpPr>
        <p:spPr>
          <a:xfrm>
            <a:off x="2709913" y="2910043"/>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475" name="Google Shape;475;p67"/>
          <p:cNvSpPr txBox="1"/>
          <p:nvPr/>
        </p:nvSpPr>
        <p:spPr>
          <a:xfrm>
            <a:off x="283275" y="2694150"/>
            <a:ext cx="24477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476" name="Google Shape;476;p67"/>
          <p:cNvGrpSpPr/>
          <p:nvPr/>
        </p:nvGrpSpPr>
        <p:grpSpPr>
          <a:xfrm>
            <a:off x="2817409" y="1400352"/>
            <a:ext cx="3509178" cy="3257208"/>
            <a:chOff x="3318063" y="1368287"/>
            <a:chExt cx="2408000" cy="2993482"/>
          </a:xfrm>
        </p:grpSpPr>
        <p:sp>
          <p:nvSpPr>
            <p:cNvPr id="477" name="Google Shape;477;p67"/>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78" name="Google Shape;478;p67"/>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479" name="Google Shape;479;p67"/>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480" name="Google Shape;480;p67"/>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81" name="Google Shape;481;p67"/>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482" name="Google Shape;482;p67"/>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483" name="Google Shape;483;p67"/>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484" name="Google Shape;484;p67"/>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485" name="Google Shape;485;p67"/>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486" name="Google Shape;486;p67"/>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487" name="Google Shape;487;p67"/>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88" name="Google Shape;488;p67"/>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489" name="Google Shape;489;p67"/>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90" name="Google Shape;490;p67"/>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491" name="Google Shape;491;p67"/>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92" name="Google Shape;492;p67"/>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493" name="Google Shape;493;p67"/>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494" name="Google Shape;494;p6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Accelerating open innovation is more than just code</a:t>
            </a:r>
            <a:endParaRPr sz="2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Enter Open Mainframe Project</a:t>
            </a:r>
            <a:endParaRPr/>
          </a:p>
        </p:txBody>
      </p:sp>
      <p:sp>
        <p:nvSpPr>
          <p:cNvPr id="501" name="Google Shape;501;p68"/>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Project believes…</a:t>
            </a:r>
            <a:endParaRPr/>
          </a:p>
          <a:p>
            <a:pPr indent="-355600" lvl="0" marL="457200" rtl="0" algn="l">
              <a:spcBef>
                <a:spcPts val="1000"/>
              </a:spcBef>
              <a:spcAft>
                <a:spcPts val="0"/>
              </a:spcAft>
              <a:buSzPts val="2000"/>
              <a:buChar char="➔"/>
            </a:pPr>
            <a:r>
              <a:rPr lang="en-US"/>
              <a:t>that leading organizations leverage </a:t>
            </a:r>
            <a:r>
              <a:rPr lang="en-US"/>
              <a:t>their</a:t>
            </a:r>
            <a:r>
              <a:rPr lang="en-US"/>
              <a:t> </a:t>
            </a:r>
            <a:r>
              <a:rPr b="1" lang="en-US"/>
              <a:t>technology</a:t>
            </a:r>
            <a:r>
              <a:rPr b="1" lang="en-US"/>
              <a:t> infrastructure as a competitive advantage</a:t>
            </a:r>
            <a:r>
              <a:rPr lang="en-US"/>
              <a:t>.</a:t>
            </a:r>
            <a:endParaRPr/>
          </a:p>
          <a:p>
            <a:pPr indent="-355600" lvl="0" marL="457200" rtl="0" algn="l">
              <a:spcBef>
                <a:spcPts val="1000"/>
              </a:spcBef>
              <a:spcAft>
                <a:spcPts val="0"/>
              </a:spcAft>
              <a:buSzPts val="2000"/>
              <a:buChar char="➔"/>
            </a:pPr>
            <a:r>
              <a:rPr lang="en-US"/>
              <a:t>that the mainframe design principles of </a:t>
            </a:r>
            <a:r>
              <a:rPr b="1" lang="en-US"/>
              <a:t>security, stability, </a:t>
            </a:r>
            <a:r>
              <a:rPr b="1" lang="en-US"/>
              <a:t>scalability, and performance are important</a:t>
            </a:r>
            <a:r>
              <a:rPr lang="en-US"/>
              <a:t> to these leading organizations</a:t>
            </a:r>
            <a:endParaRPr/>
          </a:p>
          <a:p>
            <a:pPr indent="-355600" lvl="0" marL="457200" rtl="0" algn="l">
              <a:spcBef>
                <a:spcPts val="1000"/>
              </a:spcBef>
              <a:spcAft>
                <a:spcPts val="0"/>
              </a:spcAft>
              <a:buSzPts val="2000"/>
              <a:buChar char="➔"/>
            </a:pPr>
            <a:r>
              <a:rPr b="1" lang="en-US"/>
              <a:t>having the mainframe interoperable</a:t>
            </a:r>
            <a:r>
              <a:rPr lang="en-US"/>
              <a:t> in a hybrid infrastructure enables leading organizations to realizes it’s benefits.</a:t>
            </a:r>
            <a:endParaRPr/>
          </a:p>
          <a:p>
            <a:pPr indent="-355600" lvl="0" marL="457200" rtl="0" algn="l">
              <a:spcBef>
                <a:spcPts val="1000"/>
              </a:spcBef>
              <a:spcAft>
                <a:spcPts val="1000"/>
              </a:spcAft>
              <a:buSzPts val="2000"/>
              <a:buChar char="➔"/>
            </a:pPr>
            <a:r>
              <a:rPr lang="en-US"/>
              <a:t>technical advancements that are needed by the mainframe community can be </a:t>
            </a:r>
            <a:r>
              <a:rPr b="1" lang="en-US"/>
              <a:t>better achieved through open source</a:t>
            </a:r>
            <a:r>
              <a:rPr lang="en-US"/>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9"/>
          <p:cNvSpPr txBox="1"/>
          <p:nvPr>
            <p:ph idx="1" type="body"/>
          </p:nvPr>
        </p:nvSpPr>
        <p:spPr>
          <a:xfrm>
            <a:off x="317500" y="943425"/>
            <a:ext cx="2931300" cy="35547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0"/>
              </a:spcBef>
              <a:spcAft>
                <a:spcPts val="0"/>
              </a:spcAft>
              <a:buSzPts val="2100"/>
              <a:buNone/>
            </a:pPr>
            <a:r>
              <a:rPr lang="en-US" sz="2100"/>
              <a:t>Successful projects depend on members, developers, standards and infrastructure to develop products that the market will adopt.</a:t>
            </a:r>
            <a:endParaRPr sz="1800"/>
          </a:p>
        </p:txBody>
      </p:sp>
      <p:grpSp>
        <p:nvGrpSpPr>
          <p:cNvPr id="507" name="Google Shape;507;p69"/>
          <p:cNvGrpSpPr/>
          <p:nvPr/>
        </p:nvGrpSpPr>
        <p:grpSpPr>
          <a:xfrm>
            <a:off x="2924092" y="966610"/>
            <a:ext cx="5824108" cy="3954524"/>
            <a:chOff x="2924092" y="966610"/>
            <a:chExt cx="5824108" cy="3954524"/>
          </a:xfrm>
        </p:grpSpPr>
        <p:pic>
          <p:nvPicPr>
            <p:cNvPr id="508" name="Google Shape;508;p69"/>
            <p:cNvPicPr preferRelativeResize="0"/>
            <p:nvPr/>
          </p:nvPicPr>
          <p:blipFill rotWithShape="1">
            <a:blip r:embed="rId3">
              <a:alphaModFix/>
            </a:blip>
            <a:srcRect b="0" l="0" r="0" t="0"/>
            <a:stretch/>
          </p:blipFill>
          <p:spPr>
            <a:xfrm>
              <a:off x="3879524" y="1038503"/>
              <a:ext cx="3863636" cy="3882632"/>
            </a:xfrm>
            <a:prstGeom prst="rect">
              <a:avLst/>
            </a:prstGeom>
            <a:noFill/>
            <a:ln>
              <a:noFill/>
            </a:ln>
          </p:spPr>
        </p:pic>
        <p:pic>
          <p:nvPicPr>
            <p:cNvPr id="509" name="Google Shape;509;p69"/>
            <p:cNvPicPr preferRelativeResize="0"/>
            <p:nvPr/>
          </p:nvPicPr>
          <p:blipFill rotWithShape="1">
            <a:blip r:embed="rId4">
              <a:alphaModFix/>
            </a:blip>
            <a:srcRect b="0" l="0" r="0" t="0"/>
            <a:stretch/>
          </p:blipFill>
          <p:spPr>
            <a:xfrm rot="1799999">
              <a:off x="4524870" y="1663096"/>
              <a:ext cx="2572946" cy="2585595"/>
            </a:xfrm>
            <a:prstGeom prst="rect">
              <a:avLst/>
            </a:prstGeom>
            <a:noFill/>
            <a:ln>
              <a:noFill/>
            </a:ln>
          </p:spPr>
        </p:pic>
        <p:sp>
          <p:nvSpPr>
            <p:cNvPr id="510" name="Google Shape;510;p69"/>
            <p:cNvSpPr txBox="1"/>
            <p:nvPr/>
          </p:nvSpPr>
          <p:spPr>
            <a:xfrm>
              <a:off x="5113961" y="966610"/>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511" name="Google Shape;511;p69"/>
            <p:cNvSpPr txBox="1"/>
            <p:nvPr/>
          </p:nvSpPr>
          <p:spPr>
            <a:xfrm>
              <a:off x="2924092" y="3505564"/>
              <a:ext cx="13827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512" name="Google Shape;512;p69"/>
            <p:cNvSpPr txBox="1"/>
            <p:nvPr/>
          </p:nvSpPr>
          <p:spPr>
            <a:xfrm>
              <a:off x="7291701" y="3509075"/>
              <a:ext cx="14565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513" name="Google Shape;513;p69"/>
            <p:cNvSpPr txBox="1"/>
            <p:nvPr/>
          </p:nvSpPr>
          <p:spPr>
            <a:xfrm rot="-4576616">
              <a:off x="4525735" y="2594931"/>
              <a:ext cx="1011680" cy="382291"/>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PARTICIPATION</a:t>
              </a:r>
              <a:endParaRPr sz="1100"/>
            </a:p>
          </p:txBody>
        </p:sp>
        <p:sp>
          <p:nvSpPr>
            <p:cNvPr id="514" name="Google Shape;514;p69"/>
            <p:cNvSpPr txBox="1"/>
            <p:nvPr/>
          </p:nvSpPr>
          <p:spPr>
            <a:xfrm>
              <a:off x="5228316" y="20430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DEVELOPER </a:t>
              </a:r>
              <a:endParaRPr sz="1100"/>
            </a:p>
            <a:p>
              <a:pPr indent="0" lvl="0" marL="0" marR="0" rtl="0" algn="ctr">
                <a:spcBef>
                  <a:spcPts val="0"/>
                </a:spcBef>
                <a:spcAft>
                  <a:spcPts val="0"/>
                </a:spcAft>
                <a:buNone/>
              </a:pPr>
              <a:r>
                <a:rPr b="1" lang="en-US" sz="900">
                  <a:solidFill>
                    <a:schemeClr val="accent1"/>
                  </a:solidFill>
                  <a:latin typeface="Arial"/>
                  <a:ea typeface="Arial"/>
                  <a:cs typeface="Arial"/>
                  <a:sym typeface="Arial"/>
                </a:rPr>
                <a:t>COMMUNITY</a:t>
              </a:r>
              <a:endParaRPr sz="1100"/>
            </a:p>
          </p:txBody>
        </p:sp>
        <p:sp>
          <p:nvSpPr>
            <p:cNvPr id="515" name="Google Shape;515;p69"/>
            <p:cNvSpPr txBox="1"/>
            <p:nvPr/>
          </p:nvSpPr>
          <p:spPr>
            <a:xfrm rot="2174366">
              <a:off x="4944744" y="3465228"/>
              <a:ext cx="834291" cy="382042"/>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MARKETS</a:t>
              </a:r>
              <a:endParaRPr sz="1100"/>
            </a:p>
          </p:txBody>
        </p:sp>
        <p:sp>
          <p:nvSpPr>
            <p:cNvPr id="516" name="Google Shape;516;p69"/>
            <p:cNvSpPr txBox="1"/>
            <p:nvPr/>
          </p:nvSpPr>
          <p:spPr>
            <a:xfrm rot="3549984">
              <a:off x="5995557" y="2417280"/>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TECHNOLOGY</a:t>
              </a:r>
              <a:endParaRPr sz="1100"/>
            </a:p>
          </p:txBody>
        </p:sp>
        <p:sp>
          <p:nvSpPr>
            <p:cNvPr id="517" name="Google Shape;517;p69"/>
            <p:cNvSpPr txBox="1"/>
            <p:nvPr/>
          </p:nvSpPr>
          <p:spPr>
            <a:xfrm rot="-2515112">
              <a:off x="5857147" y="3362463"/>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900">
                  <a:solidFill>
                    <a:schemeClr val="accent1"/>
                  </a:solidFill>
                  <a:latin typeface="Arial"/>
                  <a:ea typeface="Arial"/>
                  <a:cs typeface="Arial"/>
                  <a:sym typeface="Arial"/>
                </a:rPr>
                <a:t>PRODUCTS</a:t>
              </a:r>
              <a:endParaRPr sz="1100"/>
            </a:p>
          </p:txBody>
        </p:sp>
      </p:grpSp>
      <p:sp>
        <p:nvSpPr>
          <p:cNvPr id="518" name="Google Shape;518;p6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91"/>
              <a:buNone/>
            </a:pPr>
            <a:r>
              <a:rPr lang="en-US" sz="2400"/>
              <a:t>Open Mainframe Project enables </a:t>
            </a:r>
            <a:r>
              <a:rPr b="1" lang="en-US" sz="2400"/>
              <a:t>sustainable open source</a:t>
            </a:r>
            <a:endParaRPr b="1"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0"/>
          <p:cNvSpPr txBox="1"/>
          <p:nvPr/>
        </p:nvSpPr>
        <p:spPr>
          <a:xfrm>
            <a:off x="0" y="1219200"/>
            <a:ext cx="89448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Vision</a:t>
            </a:r>
            <a:endParaRPr b="1"/>
          </a:p>
          <a:p>
            <a:pPr indent="0" lvl="0" marL="0" rtl="0" algn="ctr">
              <a:spcBef>
                <a:spcPts val="0"/>
              </a:spcBef>
              <a:spcAft>
                <a:spcPts val="0"/>
              </a:spcAft>
              <a:buNone/>
            </a:pPr>
            <a:r>
              <a:t/>
            </a:r>
            <a:endParaRPr b="1" sz="1200"/>
          </a:p>
          <a:p>
            <a:pPr indent="0" lvl="0" marL="0" rtl="0" algn="ctr">
              <a:spcBef>
                <a:spcPts val="0"/>
              </a:spcBef>
              <a:spcAft>
                <a:spcPts val="0"/>
              </a:spcAft>
              <a:buNone/>
            </a:pPr>
            <a:r>
              <a:rPr lang="en-US" sz="1200"/>
              <a:t>The mainframe is an active, integrated, and essential part of modern enterprise IT, consumable by mainstream developers and users, and driven by a vibrant open source community.</a:t>
            </a:r>
            <a:endParaRPr sz="1200"/>
          </a:p>
          <a:p>
            <a:pPr indent="0" lvl="0" marL="0" rtl="0" algn="ctr">
              <a:spcBef>
                <a:spcPts val="0"/>
              </a:spcBef>
              <a:spcAft>
                <a:spcPts val="0"/>
              </a:spcAft>
              <a:buNone/>
            </a:pPr>
            <a:r>
              <a:t/>
            </a:r>
            <a:endParaRPr b="1" sz="1200"/>
          </a:p>
          <a:p>
            <a:pPr indent="0" lvl="0" marL="0" rtl="0" algn="ctr">
              <a:spcBef>
                <a:spcPts val="0"/>
              </a:spcBef>
              <a:spcAft>
                <a:spcPts val="0"/>
              </a:spcAft>
              <a:buNone/>
            </a:pPr>
            <a:r>
              <a:rPr b="1" lang="en-US"/>
              <a:t>Mission</a:t>
            </a:r>
            <a:endParaRPr b="1"/>
          </a:p>
          <a:p>
            <a:pPr indent="0" lvl="0" marL="0" rtl="0" algn="ctr">
              <a:spcBef>
                <a:spcPts val="0"/>
              </a:spcBef>
              <a:spcAft>
                <a:spcPts val="0"/>
              </a:spcAft>
              <a:buNone/>
            </a:pPr>
            <a:r>
              <a:t/>
            </a:r>
            <a:endParaRPr sz="1200"/>
          </a:p>
          <a:p>
            <a:pPr indent="0" lvl="0" marL="0" rtl="0" algn="ctr">
              <a:spcBef>
                <a:spcPts val="0"/>
              </a:spcBef>
              <a:spcAft>
                <a:spcPts val="0"/>
              </a:spcAft>
              <a:buNone/>
            </a:pPr>
            <a:r>
              <a:rPr lang="en-US" sz="1200"/>
              <a:t>To achieve the vision of the Open Mainframe Project by…</a:t>
            </a:r>
            <a:endParaRPr sz="1200"/>
          </a:p>
        </p:txBody>
      </p:sp>
      <p:sp>
        <p:nvSpPr>
          <p:cNvPr id="525" name="Google Shape;525;p70"/>
          <p:cNvSpPr txBox="1"/>
          <p:nvPr/>
        </p:nvSpPr>
        <p:spPr>
          <a:xfrm>
            <a:off x="24275" y="3745600"/>
            <a:ext cx="20796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Setting a high bar for application development on the mainframe</a:t>
            </a:r>
            <a:endParaRPr b="1" sz="1100">
              <a:solidFill>
                <a:schemeClr val="dk1"/>
              </a:solidFill>
            </a:endParaRPr>
          </a:p>
          <a:p>
            <a:pPr indent="0" lvl="0" marL="0" rtl="0" algn="ctr">
              <a:spcBef>
                <a:spcPts val="0"/>
              </a:spcBef>
              <a:spcAft>
                <a:spcPts val="0"/>
              </a:spcAft>
              <a:buNone/>
            </a:pPr>
            <a:r>
              <a:rPr lang="en-US" sz="1100">
                <a:solidFill>
                  <a:schemeClr val="dk1"/>
                </a:solidFill>
              </a:rPr>
              <a:t>through documentation</a:t>
            </a:r>
            <a:r>
              <a:rPr lang="en-US" sz="1100">
                <a:solidFill>
                  <a:schemeClr val="dk1"/>
                </a:solidFill>
              </a:rPr>
              <a:t>, API development, and a security-first approach.</a:t>
            </a:r>
            <a:endParaRPr sz="1100"/>
          </a:p>
        </p:txBody>
      </p:sp>
      <p:sp>
        <p:nvSpPr>
          <p:cNvPr id="526" name="Google Shape;526;p70"/>
          <p:cNvSpPr txBox="1"/>
          <p:nvPr/>
        </p:nvSpPr>
        <p:spPr>
          <a:xfrm>
            <a:off x="2371025" y="3745600"/>
            <a:ext cx="20085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rPr>
              <a:t>Showcase the mainframe of today</a:t>
            </a:r>
            <a:endParaRPr b="1" sz="1100">
              <a:solidFill>
                <a:schemeClr val="dk1"/>
              </a:solidFill>
            </a:endParaRPr>
          </a:p>
          <a:p>
            <a:pPr indent="0" lvl="0" marL="0" rtl="0" algn="ctr">
              <a:spcBef>
                <a:spcPts val="0"/>
              </a:spcBef>
              <a:spcAft>
                <a:spcPts val="0"/>
              </a:spcAft>
              <a:buNone/>
            </a:pPr>
            <a:r>
              <a:rPr lang="en-US" sz="1100">
                <a:solidFill>
                  <a:schemeClr val="dk1"/>
                </a:solidFill>
              </a:rPr>
              <a:t> to both the mainframe ecosystem as well as the broad enterprise IT community.</a:t>
            </a:r>
            <a:endParaRPr sz="1100"/>
          </a:p>
        </p:txBody>
      </p:sp>
      <p:sp>
        <p:nvSpPr>
          <p:cNvPr id="527" name="Google Shape;527;p70"/>
          <p:cNvSpPr txBox="1"/>
          <p:nvPr/>
        </p:nvSpPr>
        <p:spPr>
          <a:xfrm>
            <a:off x="4582650" y="3745600"/>
            <a:ext cx="2207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Enable the mainframe to be more consumable by developers</a:t>
            </a:r>
            <a:endParaRPr b="1" sz="1100">
              <a:solidFill>
                <a:schemeClr val="dk1"/>
              </a:solidFill>
            </a:endParaRPr>
          </a:p>
          <a:p>
            <a:pPr indent="0" lvl="0" marL="0" rtl="0" algn="ctr">
              <a:spcBef>
                <a:spcPts val="0"/>
              </a:spcBef>
              <a:spcAft>
                <a:spcPts val="0"/>
              </a:spcAft>
              <a:buNone/>
            </a:pPr>
            <a:r>
              <a:rPr lang="en-US" sz="1100">
                <a:solidFill>
                  <a:schemeClr val="dk1"/>
                </a:solidFill>
              </a:rPr>
              <a:t> with a transparent experience in leveraging the value propositions of the mainframe.</a:t>
            </a:r>
            <a:endParaRPr sz="1100">
              <a:solidFill>
                <a:schemeClr val="dk1"/>
              </a:solidFill>
            </a:endParaRPr>
          </a:p>
        </p:txBody>
      </p:sp>
      <p:sp>
        <p:nvSpPr>
          <p:cNvPr id="528" name="Google Shape;528;p70"/>
          <p:cNvSpPr txBox="1"/>
          <p:nvPr/>
        </p:nvSpPr>
        <p:spPr>
          <a:xfrm>
            <a:off x="6924450" y="3745600"/>
            <a:ext cx="214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rPr>
              <a:t>Ensure the mainframe aligns well in the changing enterprise IT landscape</a:t>
            </a:r>
            <a:endParaRPr b="1" sz="1100">
              <a:solidFill>
                <a:schemeClr val="dk1"/>
              </a:solidFill>
            </a:endParaRPr>
          </a:p>
          <a:p>
            <a:pPr indent="0" lvl="0" marL="0" rtl="0" algn="ctr">
              <a:spcBef>
                <a:spcPts val="0"/>
              </a:spcBef>
              <a:spcAft>
                <a:spcPts val="0"/>
              </a:spcAft>
              <a:buNone/>
            </a:pPr>
            <a:r>
              <a:rPr lang="en-US" sz="1100">
                <a:solidFill>
                  <a:schemeClr val="dk1"/>
                </a:solidFill>
              </a:rPr>
              <a:t> of cloud-native and DevOps.</a:t>
            </a:r>
            <a:endParaRPr sz="1100">
              <a:solidFill>
                <a:schemeClr val="dk1"/>
              </a:solidFill>
            </a:endParaRPr>
          </a:p>
        </p:txBody>
      </p:sp>
      <p:grpSp>
        <p:nvGrpSpPr>
          <p:cNvPr id="529" name="Google Shape;529;p70"/>
          <p:cNvGrpSpPr/>
          <p:nvPr/>
        </p:nvGrpSpPr>
        <p:grpSpPr>
          <a:xfrm>
            <a:off x="790925" y="3062275"/>
            <a:ext cx="546300" cy="546300"/>
            <a:chOff x="790925" y="2833675"/>
            <a:chExt cx="546300" cy="546300"/>
          </a:xfrm>
        </p:grpSpPr>
        <p:sp>
          <p:nvSpPr>
            <p:cNvPr id="530" name="Google Shape;530;p70"/>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70"/>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532" name="Google Shape;532;p70"/>
          <p:cNvGrpSpPr/>
          <p:nvPr/>
        </p:nvGrpSpPr>
        <p:grpSpPr>
          <a:xfrm>
            <a:off x="3102133" y="3062275"/>
            <a:ext cx="546300" cy="546300"/>
            <a:chOff x="2966775" y="2833675"/>
            <a:chExt cx="546300" cy="546300"/>
          </a:xfrm>
        </p:grpSpPr>
        <p:sp>
          <p:nvSpPr>
            <p:cNvPr id="533" name="Google Shape;533;p70"/>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70"/>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535" name="Google Shape;535;p70"/>
          <p:cNvGrpSpPr/>
          <p:nvPr/>
        </p:nvGrpSpPr>
        <p:grpSpPr>
          <a:xfrm>
            <a:off x="5413342" y="3062275"/>
            <a:ext cx="546300" cy="546300"/>
            <a:chOff x="5373650" y="2863650"/>
            <a:chExt cx="546300" cy="546300"/>
          </a:xfrm>
        </p:grpSpPr>
        <p:sp>
          <p:nvSpPr>
            <p:cNvPr id="536" name="Google Shape;536;p70"/>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7" name="Google Shape;537;p70"/>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538" name="Google Shape;538;p70"/>
          <p:cNvGrpSpPr/>
          <p:nvPr/>
        </p:nvGrpSpPr>
        <p:grpSpPr>
          <a:xfrm>
            <a:off x="7724550" y="3062275"/>
            <a:ext cx="546300" cy="546300"/>
            <a:chOff x="7724550" y="2897000"/>
            <a:chExt cx="546300" cy="546300"/>
          </a:xfrm>
        </p:grpSpPr>
        <p:sp>
          <p:nvSpPr>
            <p:cNvPr id="539" name="Google Shape;539;p70"/>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70"/>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541" name="Google Shape;541;p70"/>
          <p:cNvPicPr preferRelativeResize="0"/>
          <p:nvPr/>
        </p:nvPicPr>
        <p:blipFill>
          <a:blip r:embed="rId7">
            <a:alphaModFix/>
          </a:blip>
          <a:stretch>
            <a:fillRect/>
          </a:stretch>
        </p:blipFill>
        <p:spPr>
          <a:xfrm>
            <a:off x="2672777" y="75923"/>
            <a:ext cx="3599252" cy="1100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1"/>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b="0" i="0" lang="en-US" sz="1800" u="sng" cap="none" strike="noStrike">
                <a:solidFill>
                  <a:srgbClr val="0000FF"/>
                </a:solidFill>
                <a:latin typeface="Gill Sans"/>
                <a:ea typeface="Gill Sans"/>
                <a:cs typeface="Gill Sans"/>
                <a:sym typeface="Gill Sans"/>
                <a:hlinkClick r:id="rId3">
                  <a:extLst>
                    <a:ext uri="{A12FA001-AC4F-418D-AE19-62706E023703}">
                      <ahyp:hlinkClr val="tx"/>
                    </a:ext>
                  </a:extLst>
                </a:hlinkClick>
              </a:rPr>
              <a:t>https://www.openmainframeproject.org/projects</a:t>
            </a:r>
            <a:r>
              <a:rPr b="0" i="0" lang="en-US" sz="1800" u="none" cap="none" strike="noStrike">
                <a:solidFill>
                  <a:srgbClr val="FFFFFF"/>
                </a:solidFill>
                <a:latin typeface="Gill Sans"/>
                <a:ea typeface="Gill Sans"/>
                <a:cs typeface="Gill Sans"/>
                <a:sym typeface="Gill Sans"/>
              </a:rPr>
              <a:t> </a:t>
            </a:r>
            <a:endParaRPr/>
          </a:p>
        </p:txBody>
      </p:sp>
      <p:sp>
        <p:nvSpPr>
          <p:cNvPr id="547" name="Google Shape;547;p71"/>
          <p:cNvSpPr txBox="1"/>
          <p:nvPr/>
        </p:nvSpPr>
        <p:spPr>
          <a:xfrm>
            <a:off x="1884050" y="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Active</a:t>
            </a:r>
            <a:endParaRPr b="1" sz="1200">
              <a:latin typeface="Gill Sans"/>
              <a:ea typeface="Gill Sans"/>
              <a:cs typeface="Gill Sans"/>
              <a:sym typeface="Gill Sans"/>
            </a:endParaRPr>
          </a:p>
        </p:txBody>
      </p:sp>
      <p:sp>
        <p:nvSpPr>
          <p:cNvPr id="548" name="Google Shape;548;p71"/>
          <p:cNvSpPr txBox="1"/>
          <p:nvPr/>
        </p:nvSpPr>
        <p:spPr>
          <a:xfrm>
            <a:off x="1884025" y="96247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Incubation</a:t>
            </a:r>
            <a:endParaRPr b="1" sz="1200">
              <a:latin typeface="Gill Sans"/>
              <a:ea typeface="Gill Sans"/>
              <a:cs typeface="Gill Sans"/>
              <a:sym typeface="Gill Sans"/>
            </a:endParaRPr>
          </a:p>
        </p:txBody>
      </p:sp>
      <p:sp>
        <p:nvSpPr>
          <p:cNvPr id="549" name="Google Shape;549;p71"/>
          <p:cNvSpPr txBox="1"/>
          <p:nvPr/>
        </p:nvSpPr>
        <p:spPr>
          <a:xfrm>
            <a:off x="1884050" y="2563225"/>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Sandbox</a:t>
            </a:r>
            <a:endParaRPr b="1" sz="1200">
              <a:latin typeface="Gill Sans"/>
              <a:ea typeface="Gill Sans"/>
              <a:cs typeface="Gill Sans"/>
              <a:sym typeface="Gill Sans"/>
            </a:endParaRPr>
          </a:p>
        </p:txBody>
      </p:sp>
      <p:sp>
        <p:nvSpPr>
          <p:cNvPr id="550" name="Google Shape;550;p71"/>
          <p:cNvSpPr txBox="1"/>
          <p:nvPr/>
        </p:nvSpPr>
        <p:spPr>
          <a:xfrm>
            <a:off x="1884050" y="3521700"/>
            <a:ext cx="7253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Gill Sans"/>
                <a:ea typeface="Gill Sans"/>
                <a:cs typeface="Gill Sans"/>
                <a:sym typeface="Gill Sans"/>
              </a:rPr>
              <a:t>Working Groups</a:t>
            </a:r>
            <a:endParaRPr b="1" sz="1200">
              <a:latin typeface="Gill Sans"/>
              <a:ea typeface="Gill Sans"/>
              <a:cs typeface="Gill Sans"/>
              <a:sym typeface="Gill Sans"/>
            </a:endParaRPr>
          </a:p>
        </p:txBody>
      </p:sp>
      <p:sp>
        <p:nvSpPr>
          <p:cNvPr id="551" name="Google Shape;551;p71"/>
          <p:cNvSpPr txBox="1"/>
          <p:nvPr/>
        </p:nvSpPr>
        <p:spPr>
          <a:xfrm>
            <a:off x="0" y="0"/>
            <a:ext cx="18774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552" name="Google Shape;552;p71"/>
          <p:cNvPicPr preferRelativeResize="0"/>
          <p:nvPr/>
        </p:nvPicPr>
        <p:blipFill>
          <a:blip r:embed="rId4">
            <a:alphaModFix/>
          </a:blip>
          <a:stretch>
            <a:fillRect/>
          </a:stretch>
        </p:blipFill>
        <p:spPr>
          <a:xfrm>
            <a:off x="1884050" y="369300"/>
            <a:ext cx="7253100" cy="630425"/>
          </a:xfrm>
          <a:prstGeom prst="rect">
            <a:avLst/>
          </a:prstGeom>
          <a:noFill/>
          <a:ln>
            <a:noFill/>
          </a:ln>
        </p:spPr>
      </p:pic>
      <p:pic>
        <p:nvPicPr>
          <p:cNvPr id="553" name="Google Shape;553;p71"/>
          <p:cNvPicPr preferRelativeResize="0"/>
          <p:nvPr/>
        </p:nvPicPr>
        <p:blipFill rotWithShape="1">
          <a:blip r:embed="rId5">
            <a:alphaModFix/>
          </a:blip>
          <a:srcRect b="74490" l="0" r="0" t="0"/>
          <a:stretch/>
        </p:blipFill>
        <p:spPr>
          <a:xfrm>
            <a:off x="1926013" y="1267425"/>
            <a:ext cx="7169121" cy="630424"/>
          </a:xfrm>
          <a:prstGeom prst="rect">
            <a:avLst/>
          </a:prstGeom>
          <a:noFill/>
          <a:ln>
            <a:noFill/>
          </a:ln>
        </p:spPr>
      </p:pic>
      <p:pic>
        <p:nvPicPr>
          <p:cNvPr id="554" name="Google Shape;554;p71"/>
          <p:cNvPicPr preferRelativeResize="0"/>
          <p:nvPr/>
        </p:nvPicPr>
        <p:blipFill rotWithShape="1">
          <a:blip r:embed="rId5">
            <a:alphaModFix/>
          </a:blip>
          <a:srcRect b="0" l="0" r="22552" t="74490"/>
          <a:stretch/>
        </p:blipFill>
        <p:spPr>
          <a:xfrm>
            <a:off x="1926302" y="1949200"/>
            <a:ext cx="5552174" cy="630424"/>
          </a:xfrm>
          <a:prstGeom prst="rect">
            <a:avLst/>
          </a:prstGeom>
          <a:noFill/>
          <a:ln>
            <a:noFill/>
          </a:ln>
        </p:spPr>
      </p:pic>
      <p:pic>
        <p:nvPicPr>
          <p:cNvPr id="555" name="Google Shape;555;p71"/>
          <p:cNvPicPr preferRelativeResize="0"/>
          <p:nvPr/>
        </p:nvPicPr>
        <p:blipFill rotWithShape="1">
          <a:blip r:embed="rId6">
            <a:alphaModFix/>
          </a:blip>
          <a:srcRect b="0" l="0" r="24379" t="0"/>
          <a:stretch/>
        </p:blipFill>
        <p:spPr>
          <a:xfrm>
            <a:off x="1926300" y="3891000"/>
            <a:ext cx="5364398" cy="630425"/>
          </a:xfrm>
          <a:prstGeom prst="rect">
            <a:avLst/>
          </a:prstGeom>
          <a:noFill/>
          <a:ln>
            <a:noFill/>
          </a:ln>
        </p:spPr>
      </p:pic>
      <p:pic>
        <p:nvPicPr>
          <p:cNvPr id="556" name="Google Shape;556;p71"/>
          <p:cNvPicPr preferRelativeResize="0"/>
          <p:nvPr/>
        </p:nvPicPr>
        <p:blipFill>
          <a:blip r:embed="rId7">
            <a:alphaModFix/>
          </a:blip>
          <a:stretch>
            <a:fillRect/>
          </a:stretch>
        </p:blipFill>
        <p:spPr>
          <a:xfrm>
            <a:off x="1926303" y="2898012"/>
            <a:ext cx="2999797" cy="674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2"/>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grpSp>
        <p:nvGrpSpPr>
          <p:cNvPr id="566" name="Google Shape;566;p73"/>
          <p:cNvGrpSpPr/>
          <p:nvPr/>
        </p:nvGrpSpPr>
        <p:grpSpPr>
          <a:xfrm>
            <a:off x="315450" y="14579"/>
            <a:ext cx="8632575" cy="4342476"/>
            <a:chOff x="420600" y="705239"/>
            <a:chExt cx="11510100" cy="5789968"/>
          </a:xfrm>
        </p:grpSpPr>
        <p:pic>
          <p:nvPicPr>
            <p:cNvPr id="567" name="Google Shape;567;p73"/>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568" name="Google Shape;568;p73"/>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569" name="Google Shape;569;p73"/>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570" name="Google Shape;570;p73"/>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571" name="Google Shape;571;p73"/>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572" name="Google Shape;572;p73"/>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573" name="Google Shape;573;p73"/>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574" name="Google Shape;574;p73"/>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575" name="Google Shape;575;p73"/>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576" name="Google Shape;576;p73"/>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577" name="Google Shape;577;p73"/>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578" name="Google Shape;578;p73"/>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579" name="Google Shape;579;p73"/>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580" name="Google Shape;580;p73"/>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581" name="Google Shape;581;p73"/>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582" name="Google Shape;582;p73"/>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583" name="Google Shape;583;p73"/>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584" name="Google Shape;584;p73"/>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585" name="Google Shape;585;p73"/>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586" name="Google Shape;586;p73"/>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587" name="Google Shape;587;p73"/>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588" name="Google Shape;588;p73"/>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589" name="Google Shape;589;p73"/>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590" name="Google Shape;590;p73"/>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591" name="Google Shape;591;p73"/>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592" name="Google Shape;592;p73"/>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593" name="Google Shape;593;p73"/>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594" name="Google Shape;594;p73"/>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595" name="Google Shape;595;p73"/>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596" name="Google Shape;596;p73"/>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597" name="Google Shape;597;p73"/>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598" name="Google Shape;598;p73"/>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599" name="Google Shape;599;p73"/>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600" name="Google Shape;600;p73"/>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601" name="Google Shape;601;p73"/>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US"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602" name="Google Shape;602;p73"/>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3" name="Google Shape;603;p73"/>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4" name="Google Shape;604;p73"/>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5" name="Google Shape;605;p73"/>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6" name="Google Shape;606;p73"/>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7" name="Google Shape;607;p73"/>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8" name="Google Shape;608;p73"/>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609" name="Google Shape;609;p73"/>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0" name="Google Shape;610;p73"/>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1" name="Google Shape;611;p73"/>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2" name="Google Shape;612;p73"/>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613" name="Google Shape;613;p73"/>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614" name="Google Shape;614;p73"/>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615" name="Google Shape;615;p73"/>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616" name="Google Shape;616;p73"/>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617" name="Google Shape;617;p73"/>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618" name="Google Shape;618;p73"/>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619" name="Google Shape;619;p73"/>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620" name="Google Shape;620;p73"/>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621" name="Google Shape;621;p73"/>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622" name="Google Shape;622;p73"/>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623" name="Google Shape;623;p73"/>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624" name="Google Shape;624;p73"/>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625" name="Google Shape;625;p73"/>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626" name="Google Shape;626;p73"/>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627" name="Google Shape;627;p73"/>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628" name="Google Shape;628;p73"/>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629" name="Google Shape;629;p73"/>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630" name="Google Shape;630;p73"/>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631" name="Google Shape;631;p73"/>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632" name="Google Shape;632;p73"/>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633" name="Google Shape;633;p73"/>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634" name="Google Shape;634;p73"/>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635" name="Google Shape;635;p73"/>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636" name="Google Shape;636;p73"/>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637" name="Google Shape;637;p73"/>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638" name="Google Shape;638;p73"/>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639" name="Google Shape;639;p73"/>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640" name="Google Shape;640;p73"/>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641" name="Google Shape;641;p73"/>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642" name="Google Shape;642;p73"/>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643" name="Google Shape;643;p73"/>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644" name="Google Shape;644;p73"/>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645" name="Google Shape;645;p73"/>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646" name="Google Shape;646;p73"/>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647" name="Google Shape;647;p73"/>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648" name="Google Shape;648;p73"/>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649" name="Google Shape;649;p73"/>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650" name="Google Shape;650;p73"/>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651" name="Google Shape;651;p73"/>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652" name="Google Shape;652;p73"/>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653" name="Google Shape;653;p73"/>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654" name="Google Shape;654;p73"/>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655" name="Google Shape;655;p73"/>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656" name="Google Shape;656;p73"/>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657" name="Google Shape;657;p73"/>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658" name="Google Shape;658;p73"/>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659" name="Google Shape;659;p73"/>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660" name="Google Shape;660;p73"/>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661" name="Google Shape;661;p73"/>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662" name="Google Shape;662;p73"/>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663" name="Google Shape;663;p73"/>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664" name="Google Shape;664;p73"/>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665" name="Google Shape;665;p73"/>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666" name="Google Shape;666;p73"/>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667" name="Google Shape;667;p73"/>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668" name="Google Shape;668;p73"/>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669" name="Google Shape;669;p73"/>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670" name="Google Shape;670;p73"/>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671" name="Google Shape;671;p73"/>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672" name="Google Shape;672;p73"/>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673" name="Google Shape;673;p73"/>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US"/>
              <a:t>Impacts beyond Linux</a:t>
            </a:r>
            <a:endParaRPr/>
          </a:p>
        </p:txBody>
      </p:sp>
      <p:pic>
        <p:nvPicPr>
          <p:cNvPr id="674" name="Google Shape;674;p73"/>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675" name="Google Shape;675;p73"/>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681" name="Google Shape;681;p74"/>
          <p:cNvSpPr txBox="1"/>
          <p:nvPr>
            <p:ph idx="1" type="body"/>
          </p:nvPr>
        </p:nvSpPr>
        <p:spPr>
          <a:xfrm>
            <a:off x="317500" y="42718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682" name="Google Shape;682;p74"/>
          <p:cNvPicPr preferRelativeResize="0"/>
          <p:nvPr/>
        </p:nvPicPr>
        <p:blipFill rotWithShape="1">
          <a:blip r:embed="rId4">
            <a:alphaModFix/>
          </a:blip>
          <a:srcRect b="21929" l="0" r="0" t="0"/>
          <a:stretch/>
        </p:blipFill>
        <p:spPr>
          <a:xfrm>
            <a:off x="0" y="759150"/>
            <a:ext cx="9144003" cy="365293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5"/>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688" name="Google Shape;688;p75"/>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689" name="Google Shape;689;p75"/>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6"/>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None/>
            </a:pPr>
            <a:r>
              <a:rPr lang="en-US"/>
              <a:t>2021 Zowe formed TSC to have technologists lead project direction; launched Zowe Support Conformant Program</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Zowe grows focuses on security and training</a:t>
            </a:r>
            <a:endParaRPr/>
          </a:p>
        </p:txBody>
      </p:sp>
      <p:sp>
        <p:nvSpPr>
          <p:cNvPr id="701" name="Google Shape;701;p77"/>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sz="2700"/>
              <a:t>Enabling innovation - connecting</a:t>
            </a:r>
            <a:r>
              <a:rPr lang="en-US" sz="2700"/>
              <a:t> z/OS to enterprise devops with Zowe</a:t>
            </a:r>
            <a:endParaRPr/>
          </a:p>
        </p:txBody>
      </p:sp>
      <p:pic>
        <p:nvPicPr>
          <p:cNvPr id="702" name="Google Shape;702;p77"/>
          <p:cNvPicPr preferRelativeResize="0"/>
          <p:nvPr/>
        </p:nvPicPr>
        <p:blipFill>
          <a:blip r:embed="rId3">
            <a:alphaModFix/>
          </a:blip>
          <a:stretch>
            <a:fillRect/>
          </a:stretch>
        </p:blipFill>
        <p:spPr>
          <a:xfrm>
            <a:off x="3025664" y="678896"/>
            <a:ext cx="3064761" cy="1355371"/>
          </a:xfrm>
          <a:prstGeom prst="rect">
            <a:avLst/>
          </a:prstGeom>
          <a:noFill/>
          <a:ln>
            <a:noFill/>
          </a:ln>
        </p:spPr>
      </p:pic>
      <p:sp>
        <p:nvSpPr>
          <p:cNvPr id="703" name="Google Shape;703;p77"/>
          <p:cNvSpPr txBox="1"/>
          <p:nvPr>
            <p:ph idx="3" type="body"/>
          </p:nvPr>
        </p:nvSpPr>
        <p:spPr>
          <a:xfrm>
            <a:off x="367500" y="2606675"/>
            <a:ext cx="2648700" cy="8025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p:txBody>
      </p:sp>
      <p:sp>
        <p:nvSpPr>
          <p:cNvPr id="704" name="Google Shape;704;p7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38% of mainframe customers using Zowe in production; 31% planning to in the next year ( source Arcati Mainframe Yearbook 2023 )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a:t>
            </a:r>
            <a:endParaRPr/>
          </a:p>
          <a:p>
            <a:pPr indent="0" lvl="0" marL="0" rtl="0" algn="l">
              <a:spcBef>
                <a:spcPts val="400"/>
              </a:spcBef>
              <a:spcAft>
                <a:spcPts val="0"/>
              </a:spcAft>
              <a:buClr>
                <a:schemeClr val="dk1"/>
              </a:buClr>
              <a:buSzPts val="1100"/>
              <a:buFont typeface="Arial"/>
              <a:buNone/>
            </a:pPr>
            <a:r>
              <a:rPr lang="en-US"/>
              <a:t>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IBA Group, Vicom Infinity, and others, has grown codebase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Enabling innovation - </a:t>
            </a:r>
            <a:r>
              <a:rPr lang="en-US"/>
              <a:t>modernizing COBOL</a:t>
            </a:r>
            <a:endParaRPr sz="2700"/>
          </a:p>
        </p:txBody>
      </p:sp>
      <p:pic>
        <p:nvPicPr>
          <p:cNvPr id="710" name="Google Shape;710;p78"/>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711" name="Google Shape;711;p78"/>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712" name="Google Shape;712;p78"/>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713" name="Google Shape;713;p78"/>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714" name="Google Shape;714;p7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715" name="Google Shape;715;p7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7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a:t>
            </a:r>
            <a:r>
              <a:rPr lang="en-US"/>
              <a:t>utilities</a:t>
            </a:r>
            <a:r>
              <a:rPr lang="en-US"/>
              <a:t>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721" name="Google Shape;721;p7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722" name="Google Shape;722;p7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 </a:t>
            </a:r>
            <a:r>
              <a:rPr lang="en-US" sz="2100"/>
              <a:t>create hub for Linux on Z and z/VM community</a:t>
            </a:r>
            <a:endParaRPr sz="2100"/>
          </a:p>
        </p:txBody>
      </p:sp>
      <p:pic>
        <p:nvPicPr>
          <p:cNvPr id="723" name="Google Shape;723;p79"/>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724" name="Google Shape;724;p79"/>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725" name="Google Shape;725;p79"/>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726" name="Google Shape;726;p79"/>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727" name="Google Shape;727;p79"/>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728" name="Google Shape;728;p79"/>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8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 with the </a:t>
            </a:r>
            <a:r>
              <a:rPr lang="en-US"/>
              <a:t>next generation</a:t>
            </a:r>
            <a:endParaRPr sz="2700"/>
          </a:p>
        </p:txBody>
      </p:sp>
      <p:pic>
        <p:nvPicPr>
          <p:cNvPr id="734" name="Google Shape;734;p80"/>
          <p:cNvPicPr preferRelativeResize="0"/>
          <p:nvPr/>
        </p:nvPicPr>
        <p:blipFill>
          <a:blip r:embed="rId3">
            <a:alphaModFix/>
          </a:blip>
          <a:stretch>
            <a:fillRect/>
          </a:stretch>
        </p:blipFill>
        <p:spPr>
          <a:xfrm>
            <a:off x="2317275" y="1028675"/>
            <a:ext cx="4509448" cy="820075"/>
          </a:xfrm>
          <a:prstGeom prst="rect">
            <a:avLst/>
          </a:prstGeom>
          <a:noFill/>
          <a:ln>
            <a:noFill/>
          </a:ln>
        </p:spPr>
      </p:pic>
      <p:sp>
        <p:nvSpPr>
          <p:cNvPr id="735" name="Google Shape;735;p80"/>
          <p:cNvSpPr txBox="1"/>
          <p:nvPr>
            <p:ph idx="3" type="body"/>
          </p:nvPr>
        </p:nvSpPr>
        <p:spPr>
          <a:xfrm>
            <a:off x="367500" y="2606675"/>
            <a:ext cx="2648700" cy="11412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p:txBody>
      </p:sp>
      <p:sp>
        <p:nvSpPr>
          <p:cNvPr id="736" name="Google Shape;736;p8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p:txBody>
      </p:sp>
      <p:sp>
        <p:nvSpPr>
          <p:cNvPr id="737" name="Google Shape;737;p8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81"/>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744" name="Google Shape;744;p81"/>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a:t>
            </a:r>
            <a:r>
              <a:rPr lang="en-US">
                <a:solidFill>
                  <a:srgbClr val="000000"/>
                </a:solidFill>
              </a:rPr>
              <a:t>enablement</a:t>
            </a:r>
            <a:r>
              <a:rPr lang="en-US">
                <a:solidFill>
                  <a:srgbClr val="000000"/>
                </a:solidFill>
              </a:rPr>
              <a:t> is more than code</a:t>
            </a:r>
            <a:endParaRPr>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82"/>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751" name="Google Shape;751;p82"/>
          <p:cNvGrpSpPr/>
          <p:nvPr/>
        </p:nvGrpSpPr>
        <p:grpSpPr>
          <a:xfrm>
            <a:off x="557875" y="796100"/>
            <a:ext cx="2678801" cy="3901775"/>
            <a:chOff x="1718400" y="1321825"/>
            <a:chExt cx="2678801" cy="3901775"/>
          </a:xfrm>
        </p:grpSpPr>
        <p:pic>
          <p:nvPicPr>
            <p:cNvPr id="752" name="Google Shape;752;p82"/>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753" name="Google Shape;753;p82"/>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754" name="Google Shape;754;p82"/>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755" name="Google Shape;755;p82"/>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756" name="Google Shape;756;p82"/>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757" name="Google Shape;757;p82"/>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758" name="Google Shape;758;p82"/>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759" name="Google Shape;759;p82"/>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765" name="Google Shape;765;p83"/>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766" name="Google Shape;766;p83"/>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767" name="Google Shape;767;p83"/>
          <p:cNvGrpSpPr/>
          <p:nvPr/>
        </p:nvGrpSpPr>
        <p:grpSpPr>
          <a:xfrm>
            <a:off x="879958" y="4525041"/>
            <a:ext cx="2910942" cy="381009"/>
            <a:chOff x="879958" y="4525041"/>
            <a:chExt cx="2910942" cy="381009"/>
          </a:xfrm>
        </p:grpSpPr>
        <p:pic>
          <p:nvPicPr>
            <p:cNvPr id="768" name="Google Shape;768;p83"/>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769" name="Google Shape;769;p83"/>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770" name="Google Shape;770;p83"/>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84"/>
          <p:cNvSpPr txBox="1"/>
          <p:nvPr>
            <p:ph type="title"/>
          </p:nvPr>
        </p:nvSpPr>
        <p:spPr>
          <a:xfrm>
            <a:off x="333998" y="159450"/>
            <a:ext cx="58938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innovation by providing an “open” mainframe</a:t>
            </a:r>
            <a:endParaRPr/>
          </a:p>
        </p:txBody>
      </p:sp>
      <p:sp>
        <p:nvSpPr>
          <p:cNvPr id="777" name="Google Shape;777;p84"/>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None/>
            </a:pPr>
            <a:r>
              <a:rPr lang="en-US"/>
              <a:t>More details to come in 2023</a:t>
            </a:r>
            <a:endParaRPr/>
          </a:p>
        </p:txBody>
      </p:sp>
      <p:pic>
        <p:nvPicPr>
          <p:cNvPr id="778" name="Google Shape;778;p84"/>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Leveraging Zowe create efficiencies</a:t>
            </a:r>
            <a:endParaRPr/>
          </a:p>
        </p:txBody>
      </p:sp>
      <p:grpSp>
        <p:nvGrpSpPr>
          <p:cNvPr id="366" name="Google Shape;366;p58"/>
          <p:cNvGrpSpPr/>
          <p:nvPr/>
        </p:nvGrpSpPr>
        <p:grpSpPr>
          <a:xfrm>
            <a:off x="1170875" y="1428453"/>
            <a:ext cx="1563550" cy="2558834"/>
            <a:chOff x="1213250" y="1437253"/>
            <a:chExt cx="1563550" cy="2558834"/>
          </a:xfrm>
        </p:grpSpPr>
        <p:sp>
          <p:nvSpPr>
            <p:cNvPr id="367" name="Google Shape;367;p58"/>
            <p:cNvSpPr/>
            <p:nvPr/>
          </p:nvSpPr>
          <p:spPr>
            <a:xfrm>
              <a:off x="1213250" y="3608288"/>
              <a:ext cx="1563550"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368" name="Google Shape;368;p58"/>
            <p:cNvSpPr/>
            <p:nvPr/>
          </p:nvSpPr>
          <p:spPr>
            <a:xfrm>
              <a:off x="1213250" y="1437253"/>
              <a:ext cx="1563550" cy="61595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sp>
          <p:nvSpPr>
            <p:cNvPr id="369" name="Google Shape;369;p58"/>
            <p:cNvSpPr/>
            <p:nvPr/>
          </p:nvSpPr>
          <p:spPr>
            <a:xfrm>
              <a:off x="1818175" y="2210800"/>
              <a:ext cx="410100" cy="11364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58"/>
          <p:cNvSpPr txBox="1"/>
          <p:nvPr/>
        </p:nvSpPr>
        <p:spPr>
          <a:xfrm>
            <a:off x="334000" y="40498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371" name="Google Shape;371;p58"/>
          <p:cNvSpPr txBox="1"/>
          <p:nvPr/>
        </p:nvSpPr>
        <p:spPr>
          <a:xfrm>
            <a:off x="3968875" y="40430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372" name="Google Shape;372;p58"/>
          <p:cNvSpPr/>
          <p:nvPr/>
        </p:nvSpPr>
        <p:spPr>
          <a:xfrm>
            <a:off x="3394400" y="14284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8"/>
          <p:cNvSpPr/>
          <p:nvPr/>
        </p:nvSpPr>
        <p:spPr>
          <a:xfrm>
            <a:off x="3394400" y="3610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374" name="Google Shape;374;p58"/>
          <p:cNvSpPr/>
          <p:nvPr/>
        </p:nvSpPr>
        <p:spPr>
          <a:xfrm>
            <a:off x="4563391" y="20025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375" name="Google Shape;375;p58"/>
          <p:cNvSpPr/>
          <p:nvPr/>
        </p:nvSpPr>
        <p:spPr>
          <a:xfrm>
            <a:off x="7861450" y="20025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376" name="Google Shape;376;p58"/>
          <p:cNvSpPr/>
          <p:nvPr/>
        </p:nvSpPr>
        <p:spPr>
          <a:xfrm>
            <a:off x="7255350" y="24389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58"/>
          <p:cNvPicPr preferRelativeResize="0"/>
          <p:nvPr/>
        </p:nvPicPr>
        <p:blipFill>
          <a:blip r:embed="rId3">
            <a:alphaModFix/>
          </a:blip>
          <a:stretch>
            <a:fillRect/>
          </a:stretch>
        </p:blipFill>
        <p:spPr>
          <a:xfrm>
            <a:off x="5564842" y="1428432"/>
            <a:ext cx="1242367" cy="521261"/>
          </a:xfrm>
          <a:prstGeom prst="rect">
            <a:avLst/>
          </a:prstGeom>
          <a:noFill/>
          <a:ln>
            <a:noFill/>
          </a:ln>
        </p:spPr>
      </p:pic>
      <p:grpSp>
        <p:nvGrpSpPr>
          <p:cNvPr id="378" name="Google Shape;378;p58"/>
          <p:cNvGrpSpPr/>
          <p:nvPr/>
        </p:nvGrpSpPr>
        <p:grpSpPr>
          <a:xfrm>
            <a:off x="3464050" y="2002587"/>
            <a:ext cx="1060463" cy="477141"/>
            <a:chOff x="3997450" y="1438350"/>
            <a:chExt cx="1060463" cy="508300"/>
          </a:xfrm>
        </p:grpSpPr>
        <p:sp>
          <p:nvSpPr>
            <p:cNvPr id="379" name="Google Shape;379;p58"/>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380" name="Google Shape;380;p58"/>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381" name="Google Shape;381;p58"/>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382" name="Google Shape;382;p58"/>
          <p:cNvSpPr/>
          <p:nvPr/>
        </p:nvSpPr>
        <p:spPr>
          <a:xfrm>
            <a:off x="5655788" y="20025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383" name="Google Shape;383;p58"/>
          <p:cNvGrpSpPr/>
          <p:nvPr/>
        </p:nvGrpSpPr>
        <p:grpSpPr>
          <a:xfrm>
            <a:off x="6762097" y="2002587"/>
            <a:ext cx="1060475" cy="477141"/>
            <a:chOff x="6762097" y="1430475"/>
            <a:chExt cx="1060475" cy="508300"/>
          </a:xfrm>
        </p:grpSpPr>
        <p:sp>
          <p:nvSpPr>
            <p:cNvPr id="384" name="Google Shape;384;p58"/>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385" name="Google Shape;385;p58"/>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386" name="Google Shape;386;p58"/>
          <p:cNvSpPr/>
          <p:nvPr/>
        </p:nvSpPr>
        <p:spPr>
          <a:xfrm flipH="1">
            <a:off x="3806200" y="24389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8"/>
          <p:cNvSpPr/>
          <p:nvPr/>
        </p:nvSpPr>
        <p:spPr>
          <a:xfrm>
            <a:off x="7083813" y="24389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8"/>
          <p:cNvSpPr/>
          <p:nvPr/>
        </p:nvSpPr>
        <p:spPr>
          <a:xfrm>
            <a:off x="4885100" y="24389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8"/>
          <p:cNvSpPr/>
          <p:nvPr/>
        </p:nvSpPr>
        <p:spPr>
          <a:xfrm>
            <a:off x="5984713" y="24327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8"/>
          <p:cNvSpPr/>
          <p:nvPr/>
        </p:nvSpPr>
        <p:spPr>
          <a:xfrm>
            <a:off x="4848000" y="27577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sp>
        <p:nvSpPr>
          <p:cNvPr id="391" name="Google Shape;391;p58"/>
          <p:cNvSpPr/>
          <p:nvPr/>
        </p:nvSpPr>
        <p:spPr>
          <a:xfrm>
            <a:off x="3394400" y="7104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392" name="Google Shape;392;p58"/>
          <p:cNvSpPr/>
          <p:nvPr/>
        </p:nvSpPr>
        <p:spPr>
          <a:xfrm>
            <a:off x="5980975" y="10057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8"/>
          <p:cNvSpPr/>
          <p:nvPr/>
        </p:nvSpPr>
        <p:spPr>
          <a:xfrm>
            <a:off x="5980975" y="31836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8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785" name="Google Shape;785;p85"/>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786" name="Google Shape;786;p85"/>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787" name="Google Shape;787;p85"/>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6"/>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794" name="Google Shape;794;p86"/>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 with key industry events to bring this innovation to end-users, helping them leverage and engage the open innovation happening in mainframe.</a:t>
            </a:r>
            <a:endParaRPr/>
          </a:p>
        </p:txBody>
      </p:sp>
      <p:sp>
        <p:nvSpPr>
          <p:cNvPr id="795" name="Google Shape;795;p86"/>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Las Vegas - September 11th</a:t>
            </a:r>
            <a:endParaRPr b="1" sz="1700"/>
          </a:p>
          <a:p>
            <a:pPr indent="0" lvl="0" marL="0" rtl="0" algn="ctr">
              <a:lnSpc>
                <a:spcPct val="140000"/>
              </a:lnSpc>
              <a:spcBef>
                <a:spcPts val="400"/>
              </a:spcBef>
              <a:spcAft>
                <a:spcPts val="0"/>
              </a:spcAft>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796" name="Google Shape;796;p86"/>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7"/>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88"/>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808" name="Google Shape;808;p88"/>
          <p:cNvSpPr txBox="1"/>
          <p:nvPr>
            <p:ph idx="1" type="body"/>
          </p:nvPr>
        </p:nvSpPr>
        <p:spPr>
          <a:xfrm>
            <a:off x="317500" y="943425"/>
            <a:ext cx="54666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809" name="Google Shape;809;p88"/>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89"/>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1400"/>
              <a:buFont typeface="Arial"/>
              <a:buNone/>
            </a:pPr>
            <a:fld id="{00000000-1234-1234-1234-123412341234}" type="slidenum">
              <a:rPr lang="en-US"/>
              <a:t>‹#›</a:t>
            </a:fld>
            <a:endParaRPr/>
          </a:p>
        </p:txBody>
      </p:sp>
      <p:sp>
        <p:nvSpPr>
          <p:cNvPr id="816" name="Google Shape;816;p89"/>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817" name="Google Shape;817;p89"/>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818" name="Google Shape;818;p8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Stay updated on the latest news</a:t>
            </a:r>
            <a:endParaRPr/>
          </a:p>
        </p:txBody>
      </p:sp>
      <p:sp>
        <p:nvSpPr>
          <p:cNvPr id="819" name="Google Shape;819;p89"/>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5"/>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pic>
        <p:nvPicPr>
          <p:cNvPr id="820" name="Google Shape;820;p89"/>
          <p:cNvPicPr preferRelativeResize="0"/>
          <p:nvPr/>
        </p:nvPicPr>
        <p:blipFill>
          <a:blip r:embed="rId6">
            <a:alphaModFix/>
          </a:blip>
          <a:stretch>
            <a:fillRect/>
          </a:stretch>
        </p:blipFill>
        <p:spPr>
          <a:xfrm>
            <a:off x="149088" y="1600912"/>
            <a:ext cx="4667375" cy="1522100"/>
          </a:xfrm>
          <a:prstGeom prst="rect">
            <a:avLst/>
          </a:prstGeom>
          <a:noFill/>
          <a:ln>
            <a:noFill/>
          </a:ln>
        </p:spPr>
      </p:pic>
      <p:pic>
        <p:nvPicPr>
          <p:cNvPr id="821" name="Google Shape;821;p89"/>
          <p:cNvPicPr preferRelativeResize="0"/>
          <p:nvPr/>
        </p:nvPicPr>
        <p:blipFill>
          <a:blip r:embed="rId7">
            <a:alphaModFix/>
          </a:blip>
          <a:stretch>
            <a:fillRect/>
          </a:stretch>
        </p:blipFill>
        <p:spPr>
          <a:xfrm>
            <a:off x="5235974" y="997801"/>
            <a:ext cx="3506324" cy="2444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825" name="Shape 825"/>
        <p:cNvGrpSpPr/>
        <p:nvPr/>
      </p:nvGrpSpPr>
      <p:grpSpPr>
        <a:xfrm>
          <a:off x="0" y="0"/>
          <a:ext cx="0" cy="0"/>
          <a:chOff x="0" y="0"/>
          <a:chExt cx="0" cy="0"/>
        </a:xfrm>
      </p:grpSpPr>
      <p:pic>
        <p:nvPicPr>
          <p:cNvPr id="826" name="Google Shape;826;p90"/>
          <p:cNvPicPr preferRelativeResize="0"/>
          <p:nvPr/>
        </p:nvPicPr>
        <p:blipFill>
          <a:blip r:embed="rId3">
            <a:alphaModFix/>
          </a:blip>
          <a:stretch>
            <a:fillRect/>
          </a:stretch>
        </p:blipFill>
        <p:spPr>
          <a:xfrm>
            <a:off x="-5337" y="805325"/>
            <a:ext cx="9154668" cy="3924700"/>
          </a:xfrm>
          <a:prstGeom prst="rect">
            <a:avLst/>
          </a:prstGeom>
          <a:noFill/>
          <a:ln>
            <a:noFill/>
          </a:ln>
        </p:spPr>
      </p:pic>
      <p:sp>
        <p:nvSpPr>
          <p:cNvPr id="827" name="Google Shape;827;p9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828" name="Google Shape;828;p90"/>
          <p:cNvSpPr txBox="1"/>
          <p:nvPr/>
        </p:nvSpPr>
        <p:spPr>
          <a:xfrm>
            <a:off x="-5325" y="4730025"/>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4">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pic>
        <p:nvPicPr>
          <p:cNvPr descr="12c copy" id="833" name="Google Shape;833;p91"/>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834" name="Google Shape;834;p91"/>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35" name="Google Shape;835;p91"/>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6" name="Google Shape;836;p91"/>
          <p:cNvSpPr txBox="1"/>
          <p:nvPr>
            <p:ph idx="4294967295" type="body"/>
          </p:nvPr>
        </p:nvSpPr>
        <p:spPr>
          <a:xfrm>
            <a:off x="317500" y="2638500"/>
            <a:ext cx="8369400" cy="18597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18 hosted projects and working groups at </a:t>
            </a:r>
            <a:r>
              <a:rPr lang="en-US" sz="1900" u="sng">
                <a:solidFill>
                  <a:schemeClr val="hlink"/>
                </a:solidFill>
                <a:hlinkClick r:id="rId4"/>
              </a:rPr>
              <a:t>openmainframeproject.org/projects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837" name="Google Shape;837;p91"/>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838" name="Google Shape;838;p91"/>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more about the Open Mainframe Project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2"/>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3"/>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Becoming an Open Mainframe Project member means your organization is...</a:t>
            </a:r>
            <a:endParaRPr/>
          </a:p>
        </p:txBody>
      </p:sp>
      <p:sp>
        <p:nvSpPr>
          <p:cNvPr id="850" name="Google Shape;850;p93"/>
          <p:cNvSpPr txBox="1"/>
          <p:nvPr>
            <p:ph idx="1" type="body"/>
          </p:nvPr>
        </p:nvSpPr>
        <p:spPr>
          <a:xfrm>
            <a:off x="317500" y="943424"/>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0"/>
              </a:spcBef>
              <a:spcAft>
                <a:spcPts val="0"/>
              </a:spcAft>
              <a:buSzPts val="2000"/>
              <a:buChar char="➔"/>
            </a:pPr>
            <a:r>
              <a:rPr lang="en-US"/>
              <a:t>wants to drive the technical vision of open source on mainframe</a:t>
            </a:r>
            <a:endParaRPr/>
          </a:p>
          <a:p>
            <a:pPr indent="-355600" lvl="0" marL="457200" rtl="0" algn="l">
              <a:spcBef>
                <a:spcPts val="0"/>
              </a:spcBef>
              <a:spcAft>
                <a:spcPts val="0"/>
              </a:spcAft>
              <a:buSzPts val="2000"/>
              <a:buChar char="➔"/>
            </a:pPr>
            <a:r>
              <a:rPr lang="en-US"/>
              <a:t>a thought leader or aims to be a thought leader in open source on mainframe</a:t>
            </a:r>
            <a:endParaRPr/>
          </a:p>
          <a:p>
            <a:pPr indent="-355600" lvl="0" marL="457200" rtl="0" algn="l">
              <a:spcBef>
                <a:spcPts val="0"/>
              </a:spcBef>
              <a:spcAft>
                <a:spcPts val="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9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Leverage our industry presence to advance your thought leadership.</a:t>
            </a:r>
            <a:endParaRPr/>
          </a:p>
        </p:txBody>
      </p:sp>
      <p:sp>
        <p:nvSpPr>
          <p:cNvPr id="857" name="Google Shape;857;p94"/>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grpSp>
        <p:nvGrpSpPr>
          <p:cNvPr id="858" name="Google Shape;858;p94"/>
          <p:cNvGrpSpPr/>
          <p:nvPr/>
        </p:nvGrpSpPr>
        <p:grpSpPr>
          <a:xfrm>
            <a:off x="7449638" y="867226"/>
            <a:ext cx="1435200" cy="4101699"/>
            <a:chOff x="7850187" y="970151"/>
            <a:chExt cx="1435200" cy="4101699"/>
          </a:xfrm>
        </p:grpSpPr>
        <p:pic>
          <p:nvPicPr>
            <p:cNvPr id="859" name="Google Shape;859;p94"/>
            <p:cNvPicPr preferRelativeResize="0"/>
            <p:nvPr/>
          </p:nvPicPr>
          <p:blipFill>
            <a:blip r:embed="rId12">
              <a:alphaModFix/>
            </a:blip>
            <a:stretch>
              <a:fillRect/>
            </a:stretch>
          </p:blipFill>
          <p:spPr>
            <a:xfrm>
              <a:off x="8302862" y="970151"/>
              <a:ext cx="529869" cy="447300"/>
            </a:xfrm>
            <a:prstGeom prst="rect">
              <a:avLst/>
            </a:prstGeom>
            <a:noFill/>
            <a:ln>
              <a:noFill/>
            </a:ln>
          </p:spPr>
        </p:pic>
        <p:pic>
          <p:nvPicPr>
            <p:cNvPr id="860" name="Google Shape;860;p94"/>
            <p:cNvPicPr preferRelativeResize="0"/>
            <p:nvPr/>
          </p:nvPicPr>
          <p:blipFill>
            <a:blip r:embed="rId13">
              <a:alphaModFix/>
            </a:blip>
            <a:stretch>
              <a:fillRect/>
            </a:stretch>
          </p:blipFill>
          <p:spPr>
            <a:xfrm>
              <a:off x="8260010" y="2100550"/>
              <a:ext cx="615578" cy="615600"/>
            </a:xfrm>
            <a:prstGeom prst="rect">
              <a:avLst/>
            </a:prstGeom>
            <a:noFill/>
            <a:ln>
              <a:noFill/>
            </a:ln>
          </p:spPr>
        </p:pic>
        <p:pic>
          <p:nvPicPr>
            <p:cNvPr id="861" name="Google Shape;861;p94"/>
            <p:cNvPicPr preferRelativeResize="0"/>
            <p:nvPr/>
          </p:nvPicPr>
          <p:blipFill>
            <a:blip r:embed="rId14">
              <a:alphaModFix/>
            </a:blip>
            <a:stretch>
              <a:fillRect/>
            </a:stretch>
          </p:blipFill>
          <p:spPr>
            <a:xfrm>
              <a:off x="8227887" y="3459600"/>
              <a:ext cx="679825" cy="679825"/>
            </a:xfrm>
            <a:prstGeom prst="rect">
              <a:avLst/>
            </a:prstGeom>
            <a:noFill/>
            <a:ln>
              <a:noFill/>
            </a:ln>
          </p:spPr>
        </p:pic>
        <p:sp>
          <p:nvSpPr>
            <p:cNvPr id="862" name="Google Shape;862;p94"/>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60</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863" name="Google Shape;863;p94"/>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35</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864" name="Google Shape;864;p94"/>
            <p:cNvSpPr txBox="1"/>
            <p:nvPr/>
          </p:nvSpPr>
          <p:spPr>
            <a:xfrm>
              <a:off x="7914537" y="4209950"/>
              <a:ext cx="1306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100">
                  <a:latin typeface="Gill Sans"/>
                  <a:ea typeface="Gill Sans"/>
                  <a:cs typeface="Gill Sans"/>
                  <a:sym typeface="Gill Sans"/>
                </a:rPr>
                <a:t>11</a:t>
              </a:r>
              <a:r>
                <a:rPr lang="en-US" sz="1100">
                  <a:latin typeface="Gill Sans"/>
                  <a:ea typeface="Gill Sans"/>
                  <a:cs typeface="Gill Sans"/>
                  <a:sym typeface="Gill Sans"/>
                </a:rPr>
                <a:t>00+ global media articles in 2022 from 4 press announcements</a:t>
              </a:r>
              <a:endParaRPr sz="1100">
                <a:latin typeface="Gill Sans"/>
                <a:ea typeface="Gill Sans"/>
                <a:cs typeface="Gill Sans"/>
                <a:sym typeface="Gill Sans"/>
              </a:endParaRPr>
            </a:p>
          </p:txBody>
        </p:sp>
      </p:grpSp>
      <p:pic>
        <p:nvPicPr>
          <p:cNvPr id="865" name="Google Shape;865;p94"/>
          <p:cNvPicPr preferRelativeResize="0"/>
          <p:nvPr/>
        </p:nvPicPr>
        <p:blipFill>
          <a:blip r:embed="rId15">
            <a:alphaModFix/>
          </a:blip>
          <a:stretch>
            <a:fillRect/>
          </a:stretch>
        </p:blipFill>
        <p:spPr>
          <a:xfrm>
            <a:off x="4927223" y="3353035"/>
            <a:ext cx="1985001" cy="734625"/>
          </a:xfrm>
          <a:prstGeom prst="rect">
            <a:avLst/>
          </a:prstGeom>
          <a:noFill/>
          <a:ln>
            <a:noFill/>
          </a:ln>
        </p:spPr>
      </p:pic>
      <p:pic>
        <p:nvPicPr>
          <p:cNvPr id="866" name="Google Shape;866;p94"/>
          <p:cNvPicPr preferRelativeResize="0"/>
          <p:nvPr/>
        </p:nvPicPr>
        <p:blipFill>
          <a:blip r:embed="rId16">
            <a:alphaModFix/>
          </a:blip>
          <a:stretch>
            <a:fillRect/>
          </a:stretch>
        </p:blipFill>
        <p:spPr>
          <a:xfrm>
            <a:off x="4849742" y="898025"/>
            <a:ext cx="2139962" cy="734625"/>
          </a:xfrm>
          <a:prstGeom prst="rect">
            <a:avLst/>
          </a:prstGeom>
          <a:noFill/>
          <a:ln>
            <a:noFill/>
          </a:ln>
        </p:spPr>
      </p:pic>
      <p:pic>
        <p:nvPicPr>
          <p:cNvPr id="867" name="Google Shape;867;p94"/>
          <p:cNvPicPr preferRelativeResize="0"/>
          <p:nvPr/>
        </p:nvPicPr>
        <p:blipFill>
          <a:blip r:embed="rId17">
            <a:alphaModFix/>
          </a:blip>
          <a:stretch>
            <a:fillRect/>
          </a:stretch>
        </p:blipFill>
        <p:spPr>
          <a:xfrm>
            <a:off x="4669921" y="3019676"/>
            <a:ext cx="2499604" cy="312438"/>
          </a:xfrm>
          <a:prstGeom prst="rect">
            <a:avLst/>
          </a:prstGeom>
          <a:noFill/>
          <a:ln>
            <a:noFill/>
          </a:ln>
        </p:spPr>
      </p:pic>
      <p:pic>
        <p:nvPicPr>
          <p:cNvPr id="868" name="Google Shape;868;p94"/>
          <p:cNvPicPr preferRelativeResize="0"/>
          <p:nvPr/>
        </p:nvPicPr>
        <p:blipFill>
          <a:blip r:embed="rId18">
            <a:alphaModFix/>
          </a:blip>
          <a:stretch>
            <a:fillRect/>
          </a:stretch>
        </p:blipFill>
        <p:spPr>
          <a:xfrm>
            <a:off x="4927222" y="1729772"/>
            <a:ext cx="1985002" cy="1116582"/>
          </a:xfrm>
          <a:prstGeom prst="rect">
            <a:avLst/>
          </a:prstGeom>
          <a:noFill/>
          <a:ln>
            <a:noFill/>
          </a:ln>
        </p:spPr>
      </p:pic>
      <p:pic>
        <p:nvPicPr>
          <p:cNvPr id="869" name="Google Shape;869;p94"/>
          <p:cNvPicPr preferRelativeResize="0"/>
          <p:nvPr/>
        </p:nvPicPr>
        <p:blipFill>
          <a:blip r:embed="rId19">
            <a:alphaModFix/>
          </a:blip>
          <a:stretch>
            <a:fillRect/>
          </a:stretch>
        </p:blipFill>
        <p:spPr>
          <a:xfrm>
            <a:off x="4677138" y="4184782"/>
            <a:ext cx="2668675" cy="836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9"/>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399" name="Google Shape;399;p59"/>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5"/>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Clr>
                <a:schemeClr val="dk1"/>
              </a:buClr>
              <a:buSzPts val="1100"/>
              <a:buFont typeface="Arial"/>
              <a:buNone/>
            </a:pPr>
            <a:r>
              <a:rPr b="1" lang="en-US" sz="1700"/>
              <a:t>Las Vegas - September 11th</a:t>
            </a:r>
            <a:endParaRPr b="1" sz="1700"/>
          </a:p>
          <a:p>
            <a:pPr indent="0" lvl="0" marL="0" rtl="0" algn="ctr">
              <a:lnSpc>
                <a:spcPct val="140000"/>
              </a:lnSpc>
              <a:spcBef>
                <a:spcPts val="400"/>
              </a:spcBef>
              <a:spcAft>
                <a:spcPts val="0"/>
              </a:spcAft>
              <a:buClr>
                <a:schemeClr val="dk1"/>
              </a:buClr>
              <a:buSzPts val="1100"/>
              <a:buFont typeface="Arial"/>
              <a:buNone/>
            </a:pPr>
            <a:r>
              <a:rPr b="1" lang="en-US" sz="1700"/>
              <a:t>New York - November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sp>
        <p:nvSpPr>
          <p:cNvPr id="875" name="Google Shape;875;p95"/>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a:t>
            </a:r>
            <a:r>
              <a:rPr lang="en-US"/>
              <a:t>xclusive opportunities for Open Mainframe Summit</a:t>
            </a:r>
            <a:endParaRPr/>
          </a:p>
        </p:txBody>
      </p:sp>
      <p:sp>
        <p:nvSpPr>
          <p:cNvPr id="876" name="Google Shape;876;p95"/>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500"/>
              <a:t>Members have an exclusive opportunity to participate in our annual Open Mainframe Summit, this year in person in Las Vegas and New York. This event is the focal point for the open source and mainframe community, bringing together developers, users, and executives, from the mainframe community and beyond.</a:t>
            </a:r>
            <a:endParaRPr sz="1500"/>
          </a:p>
          <a:p>
            <a:pPr indent="0" lvl="0" marL="0" rtl="0" algn="l">
              <a:spcBef>
                <a:spcPts val="400"/>
              </a:spcBef>
              <a:spcAft>
                <a:spcPts val="0"/>
              </a:spcAft>
              <a:buNone/>
            </a:pPr>
            <a:r>
              <a:rPr lang="en-US" sz="1500"/>
              <a:t>Member benefits include…</a:t>
            </a:r>
            <a:endParaRPr sz="1500"/>
          </a:p>
          <a:p>
            <a:pPr indent="-323850" lvl="0" marL="457200" rtl="0" algn="l">
              <a:spcBef>
                <a:spcPts val="400"/>
              </a:spcBef>
              <a:spcAft>
                <a:spcPts val="0"/>
              </a:spcAft>
              <a:buSzPts val="1500"/>
              <a:buChar char="-"/>
            </a:pPr>
            <a:r>
              <a:rPr lang="en-US" sz="1500"/>
              <a:t>Discounts on registration and sponsorship</a:t>
            </a:r>
            <a:endParaRPr sz="1500"/>
          </a:p>
          <a:p>
            <a:pPr indent="-323850" lvl="0" marL="457200" rtl="0" algn="l">
              <a:spcBef>
                <a:spcPts val="0"/>
              </a:spcBef>
              <a:spcAft>
                <a:spcPts val="0"/>
              </a:spcAft>
              <a:buSzPts val="1500"/>
              <a:buChar char="-"/>
            </a:pPr>
            <a:r>
              <a:rPr lang="en-US" sz="1500"/>
              <a:t>Include your news relating to open source on mainframe with our press materials to reach the 20+ reporters and analysts covering the event.</a:t>
            </a:r>
            <a:endParaRPr sz="1500"/>
          </a:p>
          <a:p>
            <a:pPr indent="-323850" lvl="0" marL="457200" rtl="0" algn="l">
              <a:spcBef>
                <a:spcPts val="0"/>
              </a:spcBef>
              <a:spcAft>
                <a:spcPts val="0"/>
              </a:spcAft>
              <a:buSzPts val="1500"/>
              <a:buChar char="-"/>
            </a:pPr>
            <a:r>
              <a:rPr lang="en-US" sz="1500"/>
              <a:t>Onsite meetings with Open Mainframe Project leadership</a:t>
            </a:r>
            <a:endParaRPr sz="1500"/>
          </a:p>
        </p:txBody>
      </p:sp>
      <p:pic>
        <p:nvPicPr>
          <p:cNvPr id="877" name="Google Shape;877;p95"/>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96"/>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883" name="Google Shape;883;p96"/>
          <p:cNvSpPr txBox="1"/>
          <p:nvPr>
            <p:ph idx="1" type="body"/>
          </p:nvPr>
        </p:nvSpPr>
        <p:spPr>
          <a:xfrm>
            <a:off x="317500" y="94342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884" name="Google Shape;884;p96"/>
          <p:cNvPicPr preferRelativeResize="0"/>
          <p:nvPr/>
        </p:nvPicPr>
        <p:blipFill>
          <a:blip r:embed="rId7">
            <a:alphaModFix/>
          </a:blip>
          <a:stretch>
            <a:fillRect/>
          </a:stretch>
        </p:blipFill>
        <p:spPr>
          <a:xfrm>
            <a:off x="6413738" y="943417"/>
            <a:ext cx="2469799" cy="2050066"/>
          </a:xfrm>
          <a:prstGeom prst="rect">
            <a:avLst/>
          </a:prstGeom>
          <a:noFill/>
          <a:ln>
            <a:noFill/>
          </a:ln>
        </p:spPr>
      </p:pic>
      <p:pic>
        <p:nvPicPr>
          <p:cNvPr id="885" name="Google Shape;885;p96"/>
          <p:cNvPicPr preferRelativeResize="0"/>
          <p:nvPr/>
        </p:nvPicPr>
        <p:blipFill>
          <a:blip r:embed="rId8">
            <a:alphaModFix/>
          </a:blip>
          <a:stretch>
            <a:fillRect/>
          </a:stretch>
        </p:blipFill>
        <p:spPr>
          <a:xfrm>
            <a:off x="6196400" y="3077400"/>
            <a:ext cx="2904473" cy="19253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891" name="Google Shape;891;p97"/>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892" name="Google Shape;892;p9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893" name="Google Shape;893;p9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98"/>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900" name="Google Shape;900;p98"/>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901" name="Google Shape;901;p98"/>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0"/>
              </a:spcBef>
              <a:spcAft>
                <a:spcPts val="0"/>
              </a:spcAft>
              <a:buSzPts val="2000"/>
              <a:buChar char="•"/>
            </a:pPr>
            <a:r>
              <a:rPr lang="en-US"/>
              <a:t>Not a job board - links to each member’s job listings</a:t>
            </a:r>
            <a:endParaRPr/>
          </a:p>
        </p:txBody>
      </p:sp>
      <p:sp>
        <p:nvSpPr>
          <p:cNvPr id="902" name="Google Shape;902;p98"/>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903" name="Google Shape;903;p98"/>
          <p:cNvPicPr preferRelativeResize="0"/>
          <p:nvPr/>
        </p:nvPicPr>
        <p:blipFill rotWithShape="1">
          <a:blip r:embed="rId4">
            <a:alphaModFix/>
          </a:blip>
          <a:srcRect b="0" l="0" r="0" t="3530"/>
          <a:stretch/>
        </p:blipFill>
        <p:spPr>
          <a:xfrm>
            <a:off x="4369329" y="832725"/>
            <a:ext cx="4564198" cy="3744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99"/>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909" name="Google Shape;909;p99"/>
          <p:cNvSpPr txBox="1"/>
          <p:nvPr>
            <p:ph idx="1" type="body"/>
          </p:nvPr>
        </p:nvSpPr>
        <p:spPr>
          <a:xfrm>
            <a:off x="317500" y="94342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910" name="Google Shape;910;p99"/>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00"/>
          <p:cNvSpPr txBox="1"/>
          <p:nvPr>
            <p:ph idx="1" type="body"/>
          </p:nvPr>
        </p:nvSpPr>
        <p:spPr>
          <a:xfrm>
            <a:off x="317500" y="943425"/>
            <a:ext cx="5880600" cy="3554700"/>
          </a:xfrm>
          <a:prstGeom prst="rect">
            <a:avLst/>
          </a:prstGeom>
        </p:spPr>
        <p:txBody>
          <a:bodyPr anchorCtr="0" anchor="t" bIns="91425" lIns="91425" spcFirstLastPara="1" rIns="91425" wrap="square" tIns="91425">
            <a:noAutofit/>
          </a:bodyPr>
          <a:lstStyle/>
          <a:p>
            <a:pPr indent="0" lvl="0" marL="0" rtl="0" algn="l">
              <a:lnSpc>
                <a:spcPct val="95000"/>
              </a:lnSpc>
              <a:spcBef>
                <a:spcPts val="1100"/>
              </a:spcBef>
              <a:spcAft>
                <a:spcPts val="0"/>
              </a:spcAft>
              <a:buClr>
                <a:schemeClr val="dk1"/>
              </a:buClr>
              <a:buSzPts val="935"/>
              <a:buFont typeface="Arial"/>
              <a:buNone/>
            </a:pPr>
            <a:r>
              <a:rPr b="1" lang="en-US" sz="1105">
                <a:solidFill>
                  <a:srgbClr val="0099CC"/>
                </a:solidFill>
              </a:rPr>
              <a:t>LFX Insights (Technical Trends)</a:t>
            </a:r>
            <a:r>
              <a:rPr lang="en-US" sz="1105">
                <a:solidFill>
                  <a:srgbClr val="333333"/>
                </a:solidFill>
              </a:rPr>
              <a:t> is a new analytics tool that is provided to all open source projects hosted by the Linux Foundation. Its capabilities include:</a:t>
            </a:r>
            <a:endParaRPr sz="1105">
              <a:solidFill>
                <a:srgbClr val="333333"/>
              </a:solidFill>
            </a:endParaRPr>
          </a:p>
          <a:p>
            <a:pPr indent="-298767" lvl="0" marL="685800" rtl="0" algn="l">
              <a:lnSpc>
                <a:spcPct val="95000"/>
              </a:lnSpc>
              <a:spcBef>
                <a:spcPts val="1100"/>
              </a:spcBef>
              <a:spcAft>
                <a:spcPts val="0"/>
              </a:spcAft>
              <a:buClr>
                <a:srgbClr val="333333"/>
              </a:buClr>
              <a:buSzPts val="1105"/>
              <a:buFont typeface="Century Gothic"/>
              <a:buChar char="●"/>
            </a:pPr>
            <a:r>
              <a:rPr lang="en-US" sz="11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105">
              <a:solidFill>
                <a:srgbClr val="333333"/>
              </a:solidFill>
            </a:endParaRPr>
          </a:p>
          <a:p>
            <a:pPr indent="-298767" lvl="0" marL="685800" rtl="0" algn="l">
              <a:lnSpc>
                <a:spcPct val="95000"/>
              </a:lnSpc>
              <a:spcBef>
                <a:spcPts val="0"/>
              </a:spcBef>
              <a:spcAft>
                <a:spcPts val="0"/>
              </a:spcAft>
              <a:buClr>
                <a:srgbClr val="333333"/>
              </a:buClr>
              <a:buSzPts val="1105"/>
              <a:buFont typeface="Century Gothic"/>
              <a:buChar char="●"/>
            </a:pPr>
            <a:r>
              <a:rPr lang="en-US" sz="11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105">
              <a:solidFill>
                <a:srgbClr val="333333"/>
              </a:solidFill>
            </a:endParaRPr>
          </a:p>
          <a:p>
            <a:pPr indent="0" lvl="0" marL="0" rtl="0" algn="l">
              <a:lnSpc>
                <a:spcPct val="95000"/>
              </a:lnSpc>
              <a:spcBef>
                <a:spcPts val="0"/>
              </a:spcBef>
              <a:spcAft>
                <a:spcPts val="0"/>
              </a:spcAft>
              <a:buSzPts val="935"/>
              <a:buNone/>
            </a:pPr>
            <a:r>
              <a:t/>
            </a:r>
            <a:endParaRPr i="1" sz="1105">
              <a:solidFill>
                <a:srgbClr val="333333"/>
              </a:solidFill>
            </a:endParaRPr>
          </a:p>
          <a:p>
            <a:pPr indent="0" lvl="0" marL="0" rtl="0" algn="l">
              <a:lnSpc>
                <a:spcPct val="95000"/>
              </a:lnSpc>
              <a:spcBef>
                <a:spcPts val="0"/>
              </a:spcBef>
              <a:spcAft>
                <a:spcPts val="0"/>
              </a:spcAft>
              <a:buSzPts val="935"/>
              <a:buNone/>
            </a:pPr>
            <a:r>
              <a:rPr i="1" lang="en-US" sz="1105">
                <a:solidFill>
                  <a:srgbClr val="333333"/>
                </a:solidFill>
              </a:rPr>
              <a:t>In addition to the use of the other LFX tools provided by the Linux Foundation, access to </a:t>
            </a:r>
            <a:r>
              <a:rPr b="1" i="1" lang="en-US" sz="1105">
                <a:solidFill>
                  <a:srgbClr val="0099CC"/>
                </a:solidFill>
              </a:rPr>
              <a:t>LFX Insights (Ecosystem Trends)</a:t>
            </a:r>
            <a:r>
              <a:rPr i="1" lang="en-US" sz="1105">
                <a:solidFill>
                  <a:srgbClr val="333333"/>
                </a:solidFill>
              </a:rPr>
              <a:t> tool is </a:t>
            </a:r>
            <a:r>
              <a:rPr b="1" i="1" lang="en-US" sz="1105">
                <a:solidFill>
                  <a:srgbClr val="333333"/>
                </a:solidFill>
              </a:rPr>
              <a:t>available to Open Mainframe Project Silver and Platinum members</a:t>
            </a:r>
            <a:r>
              <a:rPr i="1" lang="en-US" sz="1105">
                <a:solidFill>
                  <a:srgbClr val="333333"/>
                </a:solidFill>
              </a:rPr>
              <a:t>, which provides additional visibility into tracking your project’s performance beyond code with a more holistic view of your ecosystem. Identify opportunities to grow your community and increase awareness with ecosystem trend metrics including share of voice, top influencers, email list collaborators, and more.</a:t>
            </a:r>
            <a:endParaRPr sz="1700"/>
          </a:p>
        </p:txBody>
      </p:sp>
      <p:sp>
        <p:nvSpPr>
          <p:cNvPr id="916" name="Google Shape;916;p100"/>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Measure your project impact with LFX Insights</a:t>
            </a:r>
            <a:endParaRPr/>
          </a:p>
        </p:txBody>
      </p:sp>
      <p:pic>
        <p:nvPicPr>
          <p:cNvPr id="917" name="Google Shape;917;p100"/>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918" name="Google Shape;918;p100"/>
          <p:cNvPicPr preferRelativeResize="0"/>
          <p:nvPr/>
        </p:nvPicPr>
        <p:blipFill>
          <a:blip r:embed="rId4">
            <a:alphaModFix/>
          </a:blip>
          <a:stretch>
            <a:fillRect/>
          </a:stretch>
        </p:blipFill>
        <p:spPr>
          <a:xfrm>
            <a:off x="6511617" y="3560770"/>
            <a:ext cx="2250370" cy="455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0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925" name="Google Shape;925;p101"/>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4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0"/>
              </a:spcBef>
              <a:spcAft>
                <a:spcPts val="0"/>
              </a:spcAft>
              <a:buSzPts val="1700"/>
              <a:buChar char="•"/>
            </a:pPr>
            <a:r>
              <a:rPr b="1" lang="en-US" sz="1700"/>
              <a:t>eLearning+Certification Exam “Bundle".</a:t>
            </a:r>
            <a:r>
              <a:rPr lang="en-US" sz="1700"/>
              <a:t> </a:t>
            </a:r>
            <a:endParaRPr sz="1700"/>
          </a:p>
          <a:p>
            <a:pPr indent="0" lvl="0" marL="0" rtl="0" algn="l">
              <a:spcBef>
                <a:spcPts val="400"/>
              </a:spcBef>
              <a:spcAft>
                <a:spcPts val="0"/>
              </a:spcAft>
              <a:buNone/>
            </a:pPr>
            <a:r>
              <a:rPr lang="en-US" sz="1700"/>
              <a:t>The value is $299+ per course.</a:t>
            </a:r>
            <a:endParaRPr sz="1700"/>
          </a:p>
        </p:txBody>
      </p:sp>
      <p:pic>
        <p:nvPicPr>
          <p:cNvPr id="926" name="Google Shape;926;p101"/>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2"/>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932" name="Google Shape;932;p102"/>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933" name="Google Shape;933;p102"/>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03"/>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a:t>
            </a:r>
            <a:r>
              <a:rPr lang="en-US"/>
              <a:t>innovation</a:t>
            </a:r>
            <a:endParaRPr/>
          </a:p>
        </p:txBody>
      </p:sp>
      <p:sp>
        <p:nvSpPr>
          <p:cNvPr id="940" name="Google Shape;940;p103"/>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941" name="Google Shape;941;p103"/>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942" name="Google Shape;942;p103"/>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0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949" name="Google Shape;949;p104"/>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950" name="Google Shape;950;p104"/>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951" name="Google Shape;951;p104"/>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952" name="Google Shape;952;p104"/>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953" name="Google Shape;953;p104"/>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954" name="Google Shape;954;p104"/>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0"/>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405" name="Google Shape;405;p60"/>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406" name="Google Shape;406;p60"/>
          <p:cNvSpPr txBox="1"/>
          <p:nvPr/>
        </p:nvSpPr>
        <p:spPr>
          <a:xfrm>
            <a:off x="1775119" y="1543313"/>
            <a:ext cx="5378700" cy="19857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i="0" sz="2400" u="none" cap="none" strike="noStrike">
              <a:solidFill>
                <a:srgbClr val="000000"/>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400"/>
              <a:buFont typeface="Arial"/>
              <a:buNone/>
            </a:pPr>
            <a:r>
              <a:t/>
            </a:r>
            <a:endParaRPr sz="2400">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But what does that mean?</a:t>
            </a:r>
            <a:endParaRPr sz="2400">
              <a:latin typeface="Gill Sans"/>
              <a:ea typeface="Gill Sans"/>
              <a:cs typeface="Gill Sans"/>
              <a:sym typeface="Gill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graphicFrame>
        <p:nvGraphicFramePr>
          <p:cNvPr id="959" name="Google Shape;959;p105"/>
          <p:cNvGraphicFramePr/>
          <p:nvPr/>
        </p:nvGraphicFramePr>
        <p:xfrm>
          <a:off x="455612" y="750889"/>
          <a:ext cx="3000000" cy="3000000"/>
        </p:xfrm>
        <a:graphic>
          <a:graphicData uri="http://schemas.openxmlformats.org/drawingml/2006/table">
            <a:tbl>
              <a:tblPr>
                <a:noFill/>
                <a:tableStyleId>{76F9A5C1-CC16-4A5E-A108-E3B81FAAED99}</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960" name="Google Shape;960;p105"/>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961" name="Google Shape;961;p105"/>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962" name="Google Shape;962;p105"/>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06"/>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you!</a:t>
            </a:r>
            <a:endParaRPr/>
          </a:p>
        </p:txBody>
      </p:sp>
      <p:sp>
        <p:nvSpPr>
          <p:cNvPr id="968" name="Google Shape;968;p106"/>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413" name="Google Shape;413;p61"/>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414" name="Google Shape;414;p61"/>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Top 4 contributing organizations to Zowe</a:t>
            </a:r>
            <a:endParaRPr/>
          </a:p>
        </p:txBody>
      </p:sp>
      <p:pic>
        <p:nvPicPr>
          <p:cNvPr id="421" name="Google Shape;421;p62"/>
          <p:cNvPicPr preferRelativeResize="0"/>
          <p:nvPr/>
        </p:nvPicPr>
        <p:blipFill>
          <a:blip r:embed="rId3">
            <a:alphaModFix/>
          </a:blip>
          <a:stretch>
            <a:fillRect/>
          </a:stretch>
        </p:blipFill>
        <p:spPr>
          <a:xfrm>
            <a:off x="333638" y="1032375"/>
            <a:ext cx="8489523" cy="341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426" name="Shape 426"/>
        <p:cNvGrpSpPr/>
        <p:nvPr/>
      </p:nvGrpSpPr>
      <p:grpSpPr>
        <a:xfrm>
          <a:off x="0" y="0"/>
          <a:ext cx="0" cy="0"/>
          <a:chOff x="0" y="0"/>
          <a:chExt cx="0" cy="0"/>
        </a:xfrm>
      </p:grpSpPr>
      <p:pic>
        <p:nvPicPr>
          <p:cNvPr id="427" name="Google Shape;427;p63"/>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4"/>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Examples of calculated value</a:t>
            </a:r>
            <a:endParaRPr/>
          </a:p>
        </p:txBody>
      </p:sp>
      <p:sp>
        <p:nvSpPr>
          <p:cNvPr id="434" name="Google Shape;434;p64"/>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30% of contributions </a:t>
            </a:r>
            <a:r>
              <a:rPr lang="en-US" sz="1300"/>
              <a:t>(3x </a:t>
            </a:r>
            <a:r>
              <a:rPr lang="en-US" sz="1300"/>
              <a:t>multiplier</a:t>
            </a:r>
            <a:r>
              <a:rPr lang="en-US" sz="1300"/>
              <a:t> in value</a:t>
            </a:r>
            <a:r>
              <a:rPr baseline="30000" lang="en-US" sz="1300"/>
              <a:t>(1)</a:t>
            </a:r>
            <a:r>
              <a:rPr lang="en-US" sz="1300"/>
              <a:t>)</a:t>
            </a:r>
            <a:endParaRPr/>
          </a:p>
          <a:p>
            <a:pPr indent="0" lvl="0" marL="0" rtl="0" algn="l">
              <a:spcBef>
                <a:spcPts val="400"/>
              </a:spcBef>
              <a:spcAft>
                <a:spcPts val="0"/>
              </a:spcAft>
              <a:buNone/>
            </a:pPr>
            <a:r>
              <a:rPr lang="en-US"/>
              <a:t>This means Broadcom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435" name="Google Shape;435;p64"/>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pic>
        <p:nvPicPr>
          <p:cNvPr id="436" name="Google Shape;436;p64"/>
          <p:cNvPicPr preferRelativeResize="0"/>
          <p:nvPr/>
        </p:nvPicPr>
        <p:blipFill>
          <a:blip r:embed="rId4">
            <a:alphaModFix/>
          </a:blip>
          <a:stretch>
            <a:fillRect/>
          </a:stretch>
        </p:blipFill>
        <p:spPr>
          <a:xfrm>
            <a:off x="5255075" y="1169575"/>
            <a:ext cx="3041350" cy="506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